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notesSlides/notesSlide3.xml" ContentType="application/vnd.openxmlformats-officedocument.presentationml.notesSlid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notesSlides/notesSlide7.xml" ContentType="application/vnd.openxmlformats-officedocument.presentationml.notesSlid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notesSlides/notesSlide8.xml" ContentType="application/vnd.openxmlformats-officedocument.presentationml.notesSlid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notesSlides/notesSlide9.xml" ContentType="application/vnd.openxmlformats-officedocument.presentationml.notesSlid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notesSlides/notesSlide10.xml" ContentType="application/vnd.openxmlformats-officedocument.presentationml.notesSlid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notesSlides/notesSlide11.xml" ContentType="application/vnd.openxmlformats-officedocument.presentationml.notesSlid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notesSlides/notesSlide12.xml" ContentType="application/vnd.openxmlformats-officedocument.presentationml.notesSlid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97" r:id="rId3"/>
    <p:sldId id="257" r:id="rId4"/>
    <p:sldId id="259" r:id="rId5"/>
    <p:sldId id="261" r:id="rId6"/>
    <p:sldId id="258" r:id="rId7"/>
    <p:sldId id="260" r:id="rId8"/>
    <p:sldId id="264" r:id="rId9"/>
    <p:sldId id="263" r:id="rId10"/>
    <p:sldId id="262" r:id="rId11"/>
    <p:sldId id="265" r:id="rId12"/>
    <p:sldId id="266" r:id="rId13"/>
    <p:sldId id="292" r:id="rId14"/>
    <p:sldId id="293" r:id="rId15"/>
    <p:sldId id="269" r:id="rId16"/>
    <p:sldId id="277" r:id="rId17"/>
    <p:sldId id="287" r:id="rId18"/>
    <p:sldId id="291" r:id="rId19"/>
    <p:sldId id="298" r:id="rId20"/>
    <p:sldId id="268" r:id="rId21"/>
    <p:sldId id="267" r:id="rId22"/>
    <p:sldId id="278" r:id="rId23"/>
    <p:sldId id="279" r:id="rId24"/>
    <p:sldId id="299" r:id="rId25"/>
    <p:sldId id="270" r:id="rId26"/>
    <p:sldId id="271" r:id="rId27"/>
    <p:sldId id="300" r:id="rId28"/>
    <p:sldId id="273" r:id="rId29"/>
    <p:sldId id="274" r:id="rId30"/>
    <p:sldId id="275" r:id="rId31"/>
    <p:sldId id="276" r:id="rId32"/>
    <p:sldId id="295" r:id="rId33"/>
    <p:sldId id="296" r:id="rId34"/>
    <p:sldId id="280" r:id="rId35"/>
    <p:sldId id="281" r:id="rId36"/>
    <p:sldId id="282" r:id="rId37"/>
    <p:sldId id="283" r:id="rId38"/>
    <p:sldId id="288" r:id="rId39"/>
    <p:sldId id="284" r:id="rId40"/>
    <p:sldId id="285" r:id="rId41"/>
    <p:sldId id="286" r:id="rId42"/>
    <p:sldId id="289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008" userDrawn="1">
          <p15:clr>
            <a:srgbClr val="A4A3A4"/>
          </p15:clr>
        </p15:guide>
        <p15:guide id="4" orient="horz" pos="3312" userDrawn="1">
          <p15:clr>
            <a:srgbClr val="A4A3A4"/>
          </p15:clr>
        </p15:guide>
        <p15:guide id="5" pos="4992" userDrawn="1">
          <p15:clr>
            <a:srgbClr val="A4A3A4"/>
          </p15:clr>
        </p15:guide>
        <p15:guide id="6" pos="2688" userDrawn="1">
          <p15:clr>
            <a:srgbClr val="A4A3A4"/>
          </p15:clr>
        </p15:guide>
        <p15:guide id="7" pos="7296" userDrawn="1">
          <p15:clr>
            <a:srgbClr val="A4A3A4"/>
          </p15:clr>
        </p15:guide>
        <p15:guide id="8" pos="3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25"/>
    <p:restoredTop sz="94717"/>
  </p:normalViewPr>
  <p:slideViewPr>
    <p:cSldViewPr snapToObjects="1">
      <p:cViewPr varScale="1">
        <p:scale>
          <a:sx n="109" d="100"/>
          <a:sy n="109" d="100"/>
        </p:scale>
        <p:origin x="208" y="744"/>
      </p:cViewPr>
      <p:guideLst>
        <p:guide orient="horz" pos="2160"/>
        <p:guide pos="3840"/>
        <p:guide orient="horz" pos="1008"/>
        <p:guide orient="horz" pos="3312"/>
        <p:guide pos="4992"/>
        <p:guide pos="2688"/>
        <p:guide pos="7296"/>
        <p:guide pos="3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harrocyranka/Desktop/new_sears/good_ajungos/sears_ajungo_written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oleObject" Target="file://localhost/Users/harrocyranka/Desktop/new_sears/good_ajungos/lowes_ajungo_written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oleObject" Target="file://localhost/Users/harrocyranka/Desktop/new_sears/good_ajungos/jcp_ajungo_written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oleObject" Target="file://localhost/Users/harrocyranka/Desktop/new_sears/good_ajungos/sears_ajungo_written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oleObject" Target="file://localhost/Users/harrocyranka/Desktop/new_sears/good_ajungos/lowes_ajungo_written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oleObject" Target="file://localhost/Users/harrocyranka/Desktop/new_sears/good_ajungos/jcp_ajungo_written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oleObject" Target="file://localhost/Users/harrocyranka/Desktop/new_sears/good_ajungos/sears_ajungo_written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oleObject" Target="file://localhost/Users/harrocyranka/Desktop/new_sears/good_ajungos/jcp_ajungo_written.xlsx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oleObject" Target="file://localhost/Users/harrocyranka/Desktop/new_sears/good_ajungos/lowes_ajungo_written.xlsx" TargetMode="External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oleObject" Target="file://localhost/Users/harrocyranka/Desktop/new_sears/good_ajungos/sears_ajungo_written.xlsx" TargetMode="External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oleObject" Target="file://localhost/Users/harrocyranka/Desktop/new_sears/good_ajungos/lowes_ajungo_written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harrocyranka/Desktop/new_sears/good_ajungos/jcp_ajungo_written.xlsx" TargetMode="External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oleObject" Target="file://localhost/Users/harrocyranka/Desktop/new_sears/good_ajungos/sears_ajungo_written.xlsx" TargetMode="External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oleObject" Target="file://localhost/Users/harrocyranka/Desktop/new_sears/good_ajungos/jcp_ajungo_written.xlsx" TargetMode="External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oleObject" Target="file://localhost/Users/harrocyranka/Desktop/new_sears/good_ajungos/sears_ajungo_written.xlsx" TargetMode="External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oleObject" Target="file://localhost/Users/harrocyranka/Desktop/new_sears/good_ajungos/jcp_ajungo_written.xlsx" TargetMode="External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oleObject" Target="file://localhost/Users/harrocyranka/Desktop/new_sears/good_ajungos/lowes_ajungo_written.xlsx" TargetMode="External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oleObject" Target="file://localhost/Users/harrocyranka/Desktop/new_sears/good_ajungos/sears_ajungo_written.xlsx" TargetMode="External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oleObject" Target="file://localhost/Users/harrocyranka/Desktop/new_sears/good_ajungos/jcp_ajungo_written.xlsx" TargetMode="External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oleObject" Target="file://localhost/Users/harrocyranka/Desktop/new_sears/good_ajungos/lowes_ajungo_written.xlsx" TargetMode="External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1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harrocyranka/Desktop/new_sears/good_ajungos/lowes_ajungo_written.xlsx" TargetMode="External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4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5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6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7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8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9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10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11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12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harrocyranka/Desktop/new_sears/good_ajungos/sears_ajungo_written.xlsx" TargetMode="External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13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14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15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16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17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18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19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20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21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22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Users/harrocyranka/Desktop/new_sears/good_ajungos/jcp_ajungo_written.xlsx" TargetMode="External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23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24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25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26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27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28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29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file://localhost/Users/harrocyranka/Desktop/new_sears/good_ajungos/lowes_ajungo_written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oleObject" Target="file://localhost/Users/harrocyranka/Desktop/new_sears/good_ajungos/sears_ajungo_written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oleObject" Target="file://localhost/Users/harrocyranka/Desktop/new_sears/good_ajungos/lowes_ajungo_written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oleObject" Target="file://localhost/Users/harrocyranka/Desktop/new_sears/good_ajungos/jcp_ajungo_writte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Sears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company!$B$1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00FF"/>
            </a:solidFill>
            <a:ln>
              <a:noFill/>
            </a:ln>
            <a:effectLst/>
          </c:spPr>
          <c:invertIfNegative val="0"/>
          <c:dPt>
            <c:idx val="9"/>
            <c:invertIfNegative val="0"/>
            <c:bubble3D val="0"/>
            <c:spPr>
              <a:solidFill>
                <a:srgbClr val="0000FF"/>
              </a:solidFill>
              <a:ln>
                <a:solidFill>
                  <a:schemeClr val="tx1"/>
                </a:solidFill>
              </a:ln>
              <a:effectLst/>
            </c:spPr>
          </c:dPt>
          <c:dLbls>
            <c:dLbl>
              <c:idx val="0"/>
              <c:layout/>
              <c:tx>
                <c:strRef>
                  <c:f>company!$B$2</c:f>
                  <c:strCache>
                    <c:ptCount val="1"/>
                    <c:pt idx="0">
                      <c:v>12.32%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{686DA2B8-79D1-BC42-AEB0-8CF5BCD33F36}</c15:txfldGUID>
                      <c15:f>company!$B$2</c15:f>
                      <c15:dlblFieldTableCache>
                        <c:ptCount val="1"/>
                        <c:pt idx="0">
                          <c:v>12.32%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company!$B$3</c:f>
                  <c:strCache>
                    <c:ptCount val="1"/>
                    <c:pt idx="0">
                      <c:v>12.88%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{D6E54015-05C1-7B41-869C-44FE964783EF}</c15:txfldGUID>
                      <c15:f>company!$B$3</c15:f>
                      <c15:dlblFieldTableCache>
                        <c:ptCount val="1"/>
                        <c:pt idx="0">
                          <c:v>12.88%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company!$B$4</c:f>
                  <c:strCache>
                    <c:ptCount val="1"/>
                    <c:pt idx="0">
                      <c:v>12.93%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{1F619A55-7F47-4F48-8CD5-C9DFA9BE423C}</c15:txfldGUID>
                      <c15:f>company!$B$4</c15:f>
                      <c15:dlblFieldTableCache>
                        <c:ptCount val="1"/>
                        <c:pt idx="0">
                          <c:v>12.93%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company!$B$5</c:f>
                  <c:strCache>
                    <c:ptCount val="1"/>
                    <c:pt idx="0">
                      <c:v>13.05%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{CC5D4C48-4D3B-334D-A91B-88019E5CB40C}</c15:txfldGUID>
                      <c15:f>company!$B$5</c15:f>
                      <c15:dlblFieldTableCache>
                        <c:ptCount val="1"/>
                        <c:pt idx="0">
                          <c:v>13.05%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company!$B$6</c:f>
                  <c:strCache>
                    <c:ptCount val="1"/>
                    <c:pt idx="0">
                      <c:v>13.18%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{16A89766-F9AC-134A-951D-745E14B3DA7D}</c15:txfldGUID>
                      <c15:f>company!$B$6</c15:f>
                      <c15:dlblFieldTableCache>
                        <c:ptCount val="1"/>
                        <c:pt idx="0">
                          <c:v>13.18%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company!$B$7</c:f>
                  <c:strCache>
                    <c:ptCount val="1"/>
                    <c:pt idx="0">
                      <c:v>14.54%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{F4706233-97F8-5845-97BC-181FE5DEC816}</c15:txfldGUID>
                      <c15:f>company!$B$7</c15:f>
                      <c15:dlblFieldTableCache>
                        <c:ptCount val="1"/>
                        <c:pt idx="0">
                          <c:v>14.54%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company!$B$8</c:f>
                  <c:strCache>
                    <c:ptCount val="1"/>
                    <c:pt idx="0">
                      <c:v>15.61%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{1C76AA23-D548-D340-9075-4E3D816486B6}</c15:txfldGUID>
                      <c15:f>company!$B$8</c15:f>
                      <c15:dlblFieldTableCache>
                        <c:ptCount val="1"/>
                        <c:pt idx="0">
                          <c:v>15.61%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company!$B$9</c:f>
                  <c:strCache>
                    <c:ptCount val="1"/>
                    <c:pt idx="0">
                      <c:v>17.83%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{6C281A25-8D70-1842-A5AC-3C73BBE0BC03}</c15:txfldGUID>
                      <c15:f>company!$B$9</c15:f>
                      <c15:dlblFieldTableCache>
                        <c:ptCount val="1"/>
                        <c:pt idx="0">
                          <c:v>17.83%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company!$B$10</c:f>
                  <c:strCache>
                    <c:ptCount val="1"/>
                    <c:pt idx="0">
                      <c:v>19.23%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{A70C05B3-B934-164B-A0D7-364C1D4D7611}</c15:txfldGUID>
                      <c15:f>company!$B$10</c15:f>
                      <c15:dlblFieldTableCache>
                        <c:ptCount val="1"/>
                        <c:pt idx="0">
                          <c:v>19.23%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company!$B$11</c:f>
                  <c:strCache>
                    <c:ptCount val="1"/>
                    <c:pt idx="0">
                      <c:v>32.39%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{936D3504-BBB6-204F-87A7-746ABAF109D2}</c15:txfldGUID>
                      <c15:f>company!$B$11</c15:f>
                      <c15:dlblFieldTableCache>
                        <c:ptCount val="1"/>
                        <c:pt idx="0">
                          <c:v>32.39%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company!$A$2:$A$11</c:f>
              <c:strCache>
                <c:ptCount val="10"/>
                <c:pt idx="0">
                  <c:v>Calvin Klein</c:v>
                </c:pt>
                <c:pt idx="1">
                  <c:v>Warner Bros.</c:v>
                </c:pt>
                <c:pt idx="2">
                  <c:v>Louis Vuitton</c:v>
                </c:pt>
                <c:pt idx="3">
                  <c:v>Dior</c:v>
                </c:pt>
                <c:pt idx="4">
                  <c:v>Disney Pixar</c:v>
                </c:pt>
                <c:pt idx="5">
                  <c:v>Verizon</c:v>
                </c:pt>
                <c:pt idx="6">
                  <c:v>CHANEL</c:v>
                </c:pt>
                <c:pt idx="7">
                  <c:v>Microsoft</c:v>
                </c:pt>
                <c:pt idx="8">
                  <c:v>CVS Pharmacy</c:v>
                </c:pt>
                <c:pt idx="9">
                  <c:v>Walgreens</c:v>
                </c:pt>
              </c:strCache>
            </c:strRef>
          </c:cat>
          <c:val>
            <c:numRef>
              <c:f>company!$B$2:$B$11</c:f>
              <c:numCache>
                <c:formatCode>0.00%</c:formatCode>
                <c:ptCount val="10"/>
                <c:pt idx="0">
                  <c:v>0.1232</c:v>
                </c:pt>
                <c:pt idx="1">
                  <c:v>0.1288</c:v>
                </c:pt>
                <c:pt idx="2">
                  <c:v>0.1293</c:v>
                </c:pt>
                <c:pt idx="3">
                  <c:v>0.1305</c:v>
                </c:pt>
                <c:pt idx="4">
                  <c:v>0.1318</c:v>
                </c:pt>
                <c:pt idx="5">
                  <c:v>0.1454</c:v>
                </c:pt>
                <c:pt idx="6">
                  <c:v>0.1561</c:v>
                </c:pt>
                <c:pt idx="7">
                  <c:v>0.1783</c:v>
                </c:pt>
                <c:pt idx="8">
                  <c:v>0.1923</c:v>
                </c:pt>
                <c:pt idx="9">
                  <c:v>0.3239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92153440"/>
        <c:axId val="1992148688"/>
      </c:barChart>
      <c:catAx>
        <c:axId val="19921534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2148688"/>
        <c:crosses val="autoZero"/>
        <c:auto val="1"/>
        <c:lblAlgn val="ctr"/>
        <c:lblOffset val="100"/>
        <c:noMultiLvlLbl val="0"/>
      </c:catAx>
      <c:valAx>
        <c:axId val="1992148688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2153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Lowe’s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'non profit'!$B$1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B8860B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'non profit'!$B$2</c:f>
                  <c:strCache>
                    <c:ptCount val="1"/>
                    <c:pt idx="0">
                      <c:v>2.95%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{B0CF18CB-B4C1-FA45-8B41-B211DC18D409}</c15:txfldGUID>
                      <c15:f>'non profit'!$B$2</c15:f>
                      <c15:dlblFieldTableCache>
                        <c:ptCount val="1"/>
                        <c:pt idx="0">
                          <c:v>2.95%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'non profit'!$B$3</c:f>
                  <c:strCache>
                    <c:ptCount val="1"/>
                    <c:pt idx="0">
                      <c:v>2.96%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{B7B52C0C-553E-8E48-ACE7-7F58D1E5F6FB}</c15:txfldGUID>
                      <c15:f>'non profit'!$B$3</c15:f>
                      <c15:dlblFieldTableCache>
                        <c:ptCount val="1"/>
                        <c:pt idx="0">
                          <c:v>2.96%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'non profit'!$B$4</c:f>
                  <c:strCache>
                    <c:ptCount val="1"/>
                    <c:pt idx="0">
                      <c:v>3.12%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{9BE3BD16-4120-6347-AC58-A760384FE0A0}</c15:txfldGUID>
                      <c15:f>'non profit'!$B$4</c15:f>
                      <c15:dlblFieldTableCache>
                        <c:ptCount val="1"/>
                        <c:pt idx="0">
                          <c:v>3.12%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'non profit'!$B$5</c:f>
                  <c:strCache>
                    <c:ptCount val="1"/>
                    <c:pt idx="0">
                      <c:v>3.26%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{18978A54-46BC-9E40-8093-F0E12FF2D7E5}</c15:txfldGUID>
                      <c15:f>'non profit'!$B$5</c15:f>
                      <c15:dlblFieldTableCache>
                        <c:ptCount val="1"/>
                        <c:pt idx="0">
                          <c:v>3.26%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'non profit'!$B$6</c:f>
                  <c:strCache>
                    <c:ptCount val="1"/>
                    <c:pt idx="0">
                      <c:v>3.32%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{23BED879-A6DB-4B4D-B741-253F57AFA6EF}</c15:txfldGUID>
                      <c15:f>'non profit'!$B$6</c15:f>
                      <c15:dlblFieldTableCache>
                        <c:ptCount val="1"/>
                        <c:pt idx="0">
                          <c:v>3.32%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'non profit'!$B$7</c:f>
                  <c:strCache>
                    <c:ptCount val="1"/>
                    <c:pt idx="0">
                      <c:v>3.97%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{2287CA3B-1854-6744-AD5C-C0A8F3F6682E}</c15:txfldGUID>
                      <c15:f>'non profit'!$B$7</c15:f>
                      <c15:dlblFieldTableCache>
                        <c:ptCount val="1"/>
                        <c:pt idx="0">
                          <c:v>3.97%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'non profit'!$B$8</c:f>
                  <c:strCache>
                    <c:ptCount val="1"/>
                    <c:pt idx="0">
                      <c:v>4.19%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{DB2925E9-939E-C347-AF30-4C3EF4F48118}</c15:txfldGUID>
                      <c15:f>'non profit'!$B$8</c15:f>
                      <c15:dlblFieldTableCache>
                        <c:ptCount val="1"/>
                        <c:pt idx="0">
                          <c:v>4.19%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'non profit'!$B$9</c:f>
                  <c:strCache>
                    <c:ptCount val="1"/>
                    <c:pt idx="0">
                      <c:v>4.28%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{61781DF0-3C81-0342-82D7-D1FA951E212C}</c15:txfldGUID>
                      <c15:f>'non profit'!$B$9</c15:f>
                      <c15:dlblFieldTableCache>
                        <c:ptCount val="1"/>
                        <c:pt idx="0">
                          <c:v>4.28%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'non profit'!$B$10</c:f>
                  <c:strCache>
                    <c:ptCount val="1"/>
                    <c:pt idx="0">
                      <c:v>4.71%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{1EA2709A-4C92-5343-AB03-0E85CB36C913}</c15:txfldGUID>
                      <c15:f>'non profit'!$B$10</c15:f>
                      <c15:dlblFieldTableCache>
                        <c:ptCount val="1"/>
                        <c:pt idx="0">
                          <c:v>4.71%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'non profit'!$B$11</c:f>
                  <c:strCache>
                    <c:ptCount val="1"/>
                    <c:pt idx="0">
                      <c:v>7.01%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{6D364464-CEDC-F94A-BB22-201DB154C8FF}</c15:txfldGUID>
                      <c15:f>'non profit'!$B$11</c15:f>
                      <c15:dlblFieldTableCache>
                        <c:ptCount val="1"/>
                        <c:pt idx="0">
                          <c:v>7.01%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solidFill>
                  <a:schemeClr val="tx1"/>
                </a:solidFill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'non profit'!$A$2:$A$11</c:f>
              <c:strCache>
                <c:ptCount val="10"/>
                <c:pt idx="0">
                  <c:v>Gates Foundation</c:v>
                </c:pt>
                <c:pt idx="1">
                  <c:v>NAHB</c:v>
                </c:pt>
                <c:pt idx="2">
                  <c:v>Mayo Clinic</c:v>
                </c:pt>
                <c:pt idx="3">
                  <c:v>U.S. Olympic Team</c:v>
                </c:pt>
                <c:pt idx="4">
                  <c:v>WHO</c:v>
                </c:pt>
                <c:pt idx="5">
                  <c:v>Human Rights Watch</c:v>
                </c:pt>
                <c:pt idx="6">
                  <c:v>Joyce Meyer</c:v>
                </c:pt>
                <c:pt idx="7">
                  <c:v>UNICEF</c:v>
                </c:pt>
                <c:pt idx="8">
                  <c:v>NCAA</c:v>
                </c:pt>
                <c:pt idx="9">
                  <c:v>American Red Cross</c:v>
                </c:pt>
              </c:strCache>
            </c:strRef>
          </c:cat>
          <c:val>
            <c:numRef>
              <c:f>'non profit'!$B$2:$B$11</c:f>
              <c:numCache>
                <c:formatCode>0.00%</c:formatCode>
                <c:ptCount val="10"/>
                <c:pt idx="0">
                  <c:v>0.0295</c:v>
                </c:pt>
                <c:pt idx="1">
                  <c:v>0.0296</c:v>
                </c:pt>
                <c:pt idx="2">
                  <c:v>0.0312</c:v>
                </c:pt>
                <c:pt idx="3">
                  <c:v>0.0326</c:v>
                </c:pt>
                <c:pt idx="4">
                  <c:v>0.0332</c:v>
                </c:pt>
                <c:pt idx="5">
                  <c:v>0.0397</c:v>
                </c:pt>
                <c:pt idx="6">
                  <c:v>0.0419</c:v>
                </c:pt>
                <c:pt idx="7">
                  <c:v>0.0428</c:v>
                </c:pt>
                <c:pt idx="8">
                  <c:v>0.0471</c:v>
                </c:pt>
                <c:pt idx="9">
                  <c:v>0.0701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821745408"/>
        <c:axId val="1821739664"/>
      </c:barChart>
      <c:catAx>
        <c:axId val="18217454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1739664"/>
        <c:crosses val="autoZero"/>
        <c:auto val="1"/>
        <c:lblAlgn val="ctr"/>
        <c:lblOffset val="100"/>
        <c:noMultiLvlLbl val="0"/>
      </c:catAx>
      <c:valAx>
        <c:axId val="1821739664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21745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J.C.</a:t>
            </a:r>
            <a:r>
              <a:rPr lang="en-US" baseline="0" dirty="0" smtClean="0"/>
              <a:t> Penney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'non-profit'!$B$1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6400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strRef>
                  <c:f>'non-profit'!$B$2</c:f>
                  <c:strCache>
                    <c:ptCount val="1"/>
                    <c:pt idx="0">
                      <c:v>2.74%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{1D0C3ADA-05A9-AD47-982B-CD24805CFB1E}</c15:txfldGUID>
                      <c15:f>'non-profit'!$B$2</c15:f>
                      <c15:dlblFieldTableCache>
                        <c:ptCount val="1"/>
                        <c:pt idx="0">
                          <c:v>2.74%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'non-profit'!$B$3</c:f>
                  <c:strCache>
                    <c:ptCount val="1"/>
                    <c:pt idx="0">
                      <c:v>2.86%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{BBA14361-E683-A644-82F9-C1D8EC244281}</c15:txfldGUID>
                      <c15:f>'non-profit'!$B$3</c15:f>
                      <c15:dlblFieldTableCache>
                        <c:ptCount val="1"/>
                        <c:pt idx="0">
                          <c:v>2.86%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'non-profit'!$B$4</c:f>
                  <c:strCache>
                    <c:ptCount val="1"/>
                    <c:pt idx="0">
                      <c:v>3.13%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{C624614F-0077-0040-B52E-DD8916892743}</c15:txfldGUID>
                      <c15:f>'non-profit'!$B$4</c15:f>
                      <c15:dlblFieldTableCache>
                        <c:ptCount val="1"/>
                        <c:pt idx="0">
                          <c:v>3.13%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'non-profit'!$B$5</c:f>
                  <c:strCache>
                    <c:ptCount val="1"/>
                    <c:pt idx="0">
                      <c:v>3.16%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{F90919EA-D17D-4C45-8D57-3CA0DF15E2C4}</c15:txfldGUID>
                      <c15:f>'non-profit'!$B$5</c15:f>
                      <c15:dlblFieldTableCache>
                        <c:ptCount val="1"/>
                        <c:pt idx="0">
                          <c:v>3.16%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'non-profit'!$B$6</c:f>
                  <c:strCache>
                    <c:ptCount val="1"/>
                    <c:pt idx="0">
                      <c:v>3.17%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{0F17F887-75FB-6E47-A181-872C215A5029}</c15:txfldGUID>
                      <c15:f>'non-profit'!$B$6</c15:f>
                      <c15:dlblFieldTableCache>
                        <c:ptCount val="1"/>
                        <c:pt idx="0">
                          <c:v>3.17%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'non-profit'!$B$7</c:f>
                  <c:strCache>
                    <c:ptCount val="1"/>
                    <c:pt idx="0">
                      <c:v>3.45%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{BF241197-90D9-D54B-A2CF-7656047904E5}</c15:txfldGUID>
                      <c15:f>'non-profit'!$B$7</c15:f>
                      <c15:dlblFieldTableCache>
                        <c:ptCount val="1"/>
                        <c:pt idx="0">
                          <c:v>3.45%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'non-profit'!$B$8</c:f>
                  <c:strCache>
                    <c:ptCount val="1"/>
                    <c:pt idx="0">
                      <c:v>4.77%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{6AE98F57-3EA2-914E-8B66-54D03AD9110B}</c15:txfldGUID>
                      <c15:f>'non-profit'!$B$8</c15:f>
                      <c15:dlblFieldTableCache>
                        <c:ptCount val="1"/>
                        <c:pt idx="0">
                          <c:v>4.77%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'non-profit'!$B$9</c:f>
                  <c:strCache>
                    <c:ptCount val="1"/>
                    <c:pt idx="0">
                      <c:v>5.37%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{442720D4-78A8-5C43-9BE1-58D74CB915FF}</c15:txfldGUID>
                      <c15:f>'non-profit'!$B$9</c15:f>
                      <c15:dlblFieldTableCache>
                        <c:ptCount val="1"/>
                        <c:pt idx="0">
                          <c:v>5.37%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'non-profit'!$B$10</c:f>
                  <c:strCache>
                    <c:ptCount val="1"/>
                    <c:pt idx="0">
                      <c:v>5.80%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{9B7C53E9-5256-EA40-8E5B-633F0113E57C}</c15:txfldGUID>
                      <c15:f>'non-profit'!$B$10</c15:f>
                      <c15:dlblFieldTableCache>
                        <c:ptCount val="1"/>
                        <c:pt idx="0">
                          <c:v>5.80%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'non-profit'!$B$11</c:f>
                  <c:strCache>
                    <c:ptCount val="1"/>
                    <c:pt idx="0">
                      <c:v>9.47%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{C766A8BB-99F1-954D-B784-09B30EDDF781}</c15:txfldGUID>
                      <c15:f>'non-profit'!$B$11</c15:f>
                      <c15:dlblFieldTableCache>
                        <c:ptCount val="1"/>
                        <c:pt idx="0">
                          <c:v>9.47%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'non-profit'!$A$2:$A$11</c:f>
              <c:strCache>
                <c:ptCount val="10"/>
                <c:pt idx="0">
                  <c:v>Mayo Clinic</c:v>
                </c:pt>
                <c:pt idx="1">
                  <c:v>U.S. Olympic Team</c:v>
                </c:pt>
                <c:pt idx="2">
                  <c:v>WHO</c:v>
                </c:pt>
                <c:pt idx="3">
                  <c:v>AmnestyInternational</c:v>
                </c:pt>
                <c:pt idx="4">
                  <c:v>Human Rights Watch</c:v>
                </c:pt>
                <c:pt idx="5">
                  <c:v>The Academy</c:v>
                </c:pt>
                <c:pt idx="6">
                  <c:v>UNICEF</c:v>
                </c:pt>
                <c:pt idx="7">
                  <c:v>American Red Cross</c:v>
                </c:pt>
                <c:pt idx="8">
                  <c:v>Joyce Meyer</c:v>
                </c:pt>
                <c:pt idx="9">
                  <c:v>WWF</c:v>
                </c:pt>
              </c:strCache>
            </c:strRef>
          </c:cat>
          <c:val>
            <c:numRef>
              <c:f>'non-profit'!$B$2:$B$11</c:f>
              <c:numCache>
                <c:formatCode>0.00%</c:formatCode>
                <c:ptCount val="10"/>
                <c:pt idx="0">
                  <c:v>0.0274</c:v>
                </c:pt>
                <c:pt idx="1">
                  <c:v>0.0286</c:v>
                </c:pt>
                <c:pt idx="2">
                  <c:v>0.0313</c:v>
                </c:pt>
                <c:pt idx="3">
                  <c:v>0.0316</c:v>
                </c:pt>
                <c:pt idx="4">
                  <c:v>0.0317</c:v>
                </c:pt>
                <c:pt idx="5">
                  <c:v>0.0345</c:v>
                </c:pt>
                <c:pt idx="6">
                  <c:v>0.0477</c:v>
                </c:pt>
                <c:pt idx="7">
                  <c:v>0.0537</c:v>
                </c:pt>
                <c:pt idx="8">
                  <c:v>0.058</c:v>
                </c:pt>
                <c:pt idx="9">
                  <c:v>0.0947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92154944"/>
        <c:axId val="1992146784"/>
      </c:barChart>
      <c:catAx>
        <c:axId val="1992154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2146784"/>
        <c:crosses val="autoZero"/>
        <c:auto val="1"/>
        <c:lblAlgn val="ctr"/>
        <c:lblOffset val="100"/>
        <c:noMultiLvlLbl val="0"/>
      </c:catAx>
      <c:valAx>
        <c:axId val="1992146784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2154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Sears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'non-profit'!$B$1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00FF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'non-profit'!$B$2</c:f>
                  <c:strCache>
                    <c:ptCount val="1"/>
                    <c:pt idx="0">
                      <c:v>3.20%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{8D25E09B-E717-2E46-90CB-B78A0CF4C7A2}</c15:txfldGUID>
                      <c15:f>'non-profit'!$B$2</c15:f>
                      <c15:dlblFieldTableCache>
                        <c:ptCount val="1"/>
                        <c:pt idx="0">
                          <c:v>3.20%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'non-profit'!$B$3</c:f>
                  <c:strCache>
                    <c:ptCount val="1"/>
                    <c:pt idx="0">
                      <c:v>3.21%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{48E641AD-5C3F-EC48-8C83-A32C9EF84254}</c15:txfldGUID>
                      <c15:f>'non-profit'!$B$3</c15:f>
                      <c15:dlblFieldTableCache>
                        <c:ptCount val="1"/>
                        <c:pt idx="0">
                          <c:v>3.21%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'non-profit'!$B$4</c:f>
                  <c:strCache>
                    <c:ptCount val="1"/>
                    <c:pt idx="0">
                      <c:v>3.29%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{60EBE6FE-FDF5-A644-A746-88B921021156}</c15:txfldGUID>
                      <c15:f>'non-profit'!$B$4</c15:f>
                      <c15:dlblFieldTableCache>
                        <c:ptCount val="1"/>
                        <c:pt idx="0">
                          <c:v>3.29%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'non-profit'!$B$5</c:f>
                  <c:strCache>
                    <c:ptCount val="1"/>
                    <c:pt idx="0">
                      <c:v>4.15%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{13A50357-028D-9A4A-9914-92292AF9CE42}</c15:txfldGUID>
                      <c15:f>'non-profit'!$B$5</c15:f>
                      <c15:dlblFieldTableCache>
                        <c:ptCount val="1"/>
                        <c:pt idx="0">
                          <c:v>4.15%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'non-profit'!$B$6</c:f>
                  <c:strCache>
                    <c:ptCount val="1"/>
                    <c:pt idx="0">
                      <c:v>4.24%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{4C69B271-969C-B446-A8E6-B6665326173F}</c15:txfldGUID>
                      <c15:f>'non-profit'!$B$6</c15:f>
                      <c15:dlblFieldTableCache>
                        <c:ptCount val="1"/>
                        <c:pt idx="0">
                          <c:v>4.24%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'non-profit'!$B$7</c:f>
                  <c:strCache>
                    <c:ptCount val="1"/>
                    <c:pt idx="0">
                      <c:v>4.30%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{A783CD60-F98A-764A-8E4F-50F8BB15D172}</c15:txfldGUID>
                      <c15:f>'non-profit'!$B$7</c15:f>
                      <c15:dlblFieldTableCache>
                        <c:ptCount val="1"/>
                        <c:pt idx="0">
                          <c:v>4.30%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'non-profit'!$B$8</c:f>
                  <c:strCache>
                    <c:ptCount val="1"/>
                    <c:pt idx="0">
                      <c:v>5.41%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{A0C60432-5C3F-3A41-8B3F-73BA6F658A59}</c15:txfldGUID>
                      <c15:f>'non-profit'!$B$8</c15:f>
                      <c15:dlblFieldTableCache>
                        <c:ptCount val="1"/>
                        <c:pt idx="0">
                          <c:v>5.41%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'non-profit'!$B$9</c:f>
                  <c:strCache>
                    <c:ptCount val="1"/>
                    <c:pt idx="0">
                      <c:v>6.66%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{EF73A75C-8AA8-C94A-A60E-2E0F9E5F30F7}</c15:txfldGUID>
                      <c15:f>'non-profit'!$B$9</c15:f>
                      <c15:dlblFieldTableCache>
                        <c:ptCount val="1"/>
                        <c:pt idx="0">
                          <c:v>6.66%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'non-profit'!$B$10</c:f>
                  <c:strCache>
                    <c:ptCount val="1"/>
                    <c:pt idx="0">
                      <c:v>6.98%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{BC0ECB2C-FC4E-7F45-A4F1-BA16235B86A7}</c15:txfldGUID>
                      <c15:f>'non-profit'!$B$10</c15:f>
                      <c15:dlblFieldTableCache>
                        <c:ptCount val="1"/>
                        <c:pt idx="0">
                          <c:v>6.98%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'non-profit'!$B$11</c:f>
                  <c:strCache>
                    <c:ptCount val="1"/>
                    <c:pt idx="0">
                      <c:v>10.60%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{6E3E78D4-EC50-3C44-B0A0-F21674CE13DB}</c15:txfldGUID>
                      <c15:f>'non-profit'!$B$11</c15:f>
                      <c15:dlblFieldTableCache>
                        <c:ptCount val="1"/>
                        <c:pt idx="0">
                          <c:v>10.60%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'non-profit'!$A$2:$A$11</c:f>
              <c:strCache>
                <c:ptCount val="10"/>
                <c:pt idx="0">
                  <c:v>Save the Children US</c:v>
                </c:pt>
                <c:pt idx="1">
                  <c:v>WWF</c:v>
                </c:pt>
                <c:pt idx="2">
                  <c:v>Nat Geo Photography</c:v>
                </c:pt>
                <c:pt idx="3">
                  <c:v>The Academy</c:v>
                </c:pt>
                <c:pt idx="4">
                  <c:v>WHO</c:v>
                </c:pt>
                <c:pt idx="5">
                  <c:v>Human Rights Watch</c:v>
                </c:pt>
                <c:pt idx="6">
                  <c:v>Joyce Meyer</c:v>
                </c:pt>
                <c:pt idx="7">
                  <c:v>UNICEF</c:v>
                </c:pt>
                <c:pt idx="8">
                  <c:v>Amnesty International</c:v>
                </c:pt>
                <c:pt idx="9">
                  <c:v>American Red Cross</c:v>
                </c:pt>
              </c:strCache>
            </c:strRef>
          </c:cat>
          <c:val>
            <c:numRef>
              <c:f>'non-profit'!$B$2:$B$11</c:f>
              <c:numCache>
                <c:formatCode>0.00%</c:formatCode>
                <c:ptCount val="10"/>
                <c:pt idx="0">
                  <c:v>0.032</c:v>
                </c:pt>
                <c:pt idx="1">
                  <c:v>0.0321</c:v>
                </c:pt>
                <c:pt idx="2">
                  <c:v>0.0329</c:v>
                </c:pt>
                <c:pt idx="3">
                  <c:v>0.0415</c:v>
                </c:pt>
                <c:pt idx="4">
                  <c:v>0.0424</c:v>
                </c:pt>
                <c:pt idx="5">
                  <c:v>0.043</c:v>
                </c:pt>
                <c:pt idx="6">
                  <c:v>0.0541</c:v>
                </c:pt>
                <c:pt idx="7">
                  <c:v>0.0666</c:v>
                </c:pt>
                <c:pt idx="8">
                  <c:v>0.0698</c:v>
                </c:pt>
                <c:pt idx="9">
                  <c:v>0.106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91863264"/>
        <c:axId val="1991837632"/>
      </c:barChart>
      <c:catAx>
        <c:axId val="19918632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837632"/>
        <c:crosses val="autoZero"/>
        <c:auto val="1"/>
        <c:lblAlgn val="ctr"/>
        <c:lblOffset val="100"/>
        <c:noMultiLvlLbl val="0"/>
      </c:catAx>
      <c:valAx>
        <c:axId val="1991837632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863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Lowe’s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'media news'!$B$1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B8860B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'media news'!$B$2</c:f>
                  <c:strCache>
                    <c:ptCount val="1"/>
                    <c:pt idx="0">
                      <c:v>10.92%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{525201E0-551F-B345-886E-92E079D037A9}</c15:txfldGUID>
                      <c15:f>'media news'!$B$2</c15:f>
                      <c15:dlblFieldTableCache>
                        <c:ptCount val="1"/>
                        <c:pt idx="0">
                          <c:v>10.92%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'media news'!$B$3</c:f>
                  <c:strCache>
                    <c:ptCount val="1"/>
                    <c:pt idx="0">
                      <c:v>10.93%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{7BD307EE-1DEF-F643-8BE3-F4379D163148}</c15:txfldGUID>
                      <c15:f>'media news'!$B$3</c15:f>
                      <c15:dlblFieldTableCache>
                        <c:ptCount val="1"/>
                        <c:pt idx="0">
                          <c:v>10.93%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'media news'!$B$4</c:f>
                  <c:strCache>
                    <c:ptCount val="1"/>
                    <c:pt idx="0">
                      <c:v>11.05%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{43537AC6-A955-C449-A2EC-AF93645C858A}</c15:txfldGUID>
                      <c15:f>'media news'!$B$4</c15:f>
                      <c15:dlblFieldTableCache>
                        <c:ptCount val="1"/>
                        <c:pt idx="0">
                          <c:v>11.05%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'media news'!$B$5</c:f>
                  <c:strCache>
                    <c:ptCount val="1"/>
                    <c:pt idx="0">
                      <c:v>11.35%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{A1B74777-9022-D54C-B2B2-C95E10A7D8B9}</c15:txfldGUID>
                      <c15:f>'media news'!$B$5</c15:f>
                      <c15:dlblFieldTableCache>
                        <c:ptCount val="1"/>
                        <c:pt idx="0">
                          <c:v>11.35%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'media news'!$B$6</c:f>
                  <c:strCache>
                    <c:ptCount val="1"/>
                    <c:pt idx="0">
                      <c:v>12.26%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{BDC08AE8-5E3F-5A44-872C-475075569449}</c15:txfldGUID>
                      <c15:f>'media news'!$B$6</c15:f>
                      <c15:dlblFieldTableCache>
                        <c:ptCount val="1"/>
                        <c:pt idx="0">
                          <c:v>12.26%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'media news'!$B$7</c:f>
                  <c:strCache>
                    <c:ptCount val="1"/>
                    <c:pt idx="0">
                      <c:v>12.48%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{6CA2A867-E421-8F43-831E-FD1F0632712E}</c15:txfldGUID>
                      <c15:f>'media news'!$B$7</c15:f>
                      <c15:dlblFieldTableCache>
                        <c:ptCount val="1"/>
                        <c:pt idx="0">
                          <c:v>12.48%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'media news'!$B$8</c:f>
                  <c:strCache>
                    <c:ptCount val="1"/>
                    <c:pt idx="0">
                      <c:v>14.37%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{E31F1564-5626-1743-B98B-8086E5E39559}</c15:txfldGUID>
                      <c15:f>'media news'!$B$8</c15:f>
                      <c15:dlblFieldTableCache>
                        <c:ptCount val="1"/>
                        <c:pt idx="0">
                          <c:v>14.37%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'media news'!$B$9</c:f>
                  <c:strCache>
                    <c:ptCount val="1"/>
                    <c:pt idx="0">
                      <c:v>14.67%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{CED55A0E-1AF2-1448-B015-75C848DFFE64}</c15:txfldGUID>
                      <c15:f>'media news'!$B$9</c15:f>
                      <c15:dlblFieldTableCache>
                        <c:ptCount val="1"/>
                        <c:pt idx="0">
                          <c:v>14.67%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'media news'!$B$10</c:f>
                  <c:strCache>
                    <c:ptCount val="1"/>
                    <c:pt idx="0">
                      <c:v>19.88%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{6485654C-0286-1943-8DEC-DC090826A465}</c15:txfldGUID>
                      <c15:f>'media news'!$B$10</c15:f>
                      <c15:dlblFieldTableCache>
                        <c:ptCount val="1"/>
                        <c:pt idx="0">
                          <c:v>19.88%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'media news'!$B$11</c:f>
                  <c:strCache>
                    <c:ptCount val="1"/>
                    <c:pt idx="0">
                      <c:v>20.41%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{733AB2F7-025B-9747-B2B0-5077F002FE0B}</c15:txfldGUID>
                      <c15:f>'media news'!$B$11</c15:f>
                      <c15:dlblFieldTableCache>
                        <c:ptCount val="1"/>
                        <c:pt idx="0">
                          <c:v>20.41%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'media news'!$A$2:$A$11</c:f>
              <c:strCache>
                <c:ptCount val="10"/>
                <c:pt idx="0">
                  <c:v>National Geographic</c:v>
                </c:pt>
                <c:pt idx="1">
                  <c:v>Washington Post</c:v>
                </c:pt>
                <c:pt idx="2">
                  <c:v>CBS News</c:v>
                </c:pt>
                <c:pt idx="3">
                  <c:v>BBC Breaking News</c:v>
                </c:pt>
                <c:pt idx="4">
                  <c:v>TIME</c:v>
                </c:pt>
                <c:pt idx="5">
                  <c:v>Huffington Post</c:v>
                </c:pt>
                <c:pt idx="6">
                  <c:v>Fox News</c:v>
                </c:pt>
                <c:pt idx="7">
                  <c:v>Wall Street Journal</c:v>
                </c:pt>
                <c:pt idx="8">
                  <c:v>The New York Times</c:v>
                </c:pt>
                <c:pt idx="9">
                  <c:v>CNN</c:v>
                </c:pt>
              </c:strCache>
            </c:strRef>
          </c:cat>
          <c:val>
            <c:numRef>
              <c:f>'media news'!$B$2:$B$11</c:f>
              <c:numCache>
                <c:formatCode>0.00%</c:formatCode>
                <c:ptCount val="10"/>
                <c:pt idx="0">
                  <c:v>0.1092</c:v>
                </c:pt>
                <c:pt idx="1">
                  <c:v>0.1093</c:v>
                </c:pt>
                <c:pt idx="2">
                  <c:v>0.1105</c:v>
                </c:pt>
                <c:pt idx="3">
                  <c:v>0.1135</c:v>
                </c:pt>
                <c:pt idx="4">
                  <c:v>0.1226</c:v>
                </c:pt>
                <c:pt idx="5">
                  <c:v>0.1248</c:v>
                </c:pt>
                <c:pt idx="6">
                  <c:v>0.1437</c:v>
                </c:pt>
                <c:pt idx="7">
                  <c:v>0.1467</c:v>
                </c:pt>
                <c:pt idx="8">
                  <c:v>0.1988</c:v>
                </c:pt>
                <c:pt idx="9">
                  <c:v>0.2041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91765040"/>
        <c:axId val="1991758528"/>
      </c:barChart>
      <c:catAx>
        <c:axId val="19917650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758528"/>
        <c:crosses val="autoZero"/>
        <c:auto val="1"/>
        <c:lblAlgn val="ctr"/>
        <c:lblOffset val="100"/>
        <c:noMultiLvlLbl val="0"/>
      </c:catAx>
      <c:valAx>
        <c:axId val="1991758528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765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J.C.</a:t>
            </a:r>
            <a:r>
              <a:rPr lang="en-US" baseline="0" dirty="0" smtClean="0"/>
              <a:t> Penney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'media news'!$B$1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640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'media news'!$B$2</c:f>
                  <c:strCache>
                    <c:ptCount val="1"/>
                    <c:pt idx="0">
                      <c:v>10.54%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{455C17A6-D530-E840-8179-3031808B76D9}</c15:txfldGUID>
                      <c15:f>'media news'!$B$2</c15:f>
                      <c15:dlblFieldTableCache>
                        <c:ptCount val="1"/>
                        <c:pt idx="0">
                          <c:v>10.54%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'media news'!$B$3</c:f>
                  <c:strCache>
                    <c:ptCount val="1"/>
                    <c:pt idx="0">
                      <c:v>10.85%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{57D1E0D5-7129-AF49-A028-13D2ADDE8272}</c15:txfldGUID>
                      <c15:f>'media news'!$B$3</c15:f>
                      <c15:dlblFieldTableCache>
                        <c:ptCount val="1"/>
                        <c:pt idx="0">
                          <c:v>10.85%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'media news'!$B$4</c:f>
                  <c:strCache>
                    <c:ptCount val="1"/>
                    <c:pt idx="0">
                      <c:v>11.02%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{B95C4127-9DC7-9C44-B307-BC24859EB61D}</c15:txfldGUID>
                      <c15:f>'media news'!$B$4</c15:f>
                      <c15:dlblFieldTableCache>
                        <c:ptCount val="1"/>
                        <c:pt idx="0">
                          <c:v>11.02%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'media news'!$B$5</c:f>
                  <c:strCache>
                    <c:ptCount val="1"/>
                    <c:pt idx="0">
                      <c:v>11.54%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{EB7660C3-A540-B644-9D4C-55794D64CAE7}</c15:txfldGUID>
                      <c15:f>'media news'!$B$5</c15:f>
                      <c15:dlblFieldTableCache>
                        <c:ptCount val="1"/>
                        <c:pt idx="0">
                          <c:v>11.54%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'media news'!$B$6</c:f>
                  <c:strCache>
                    <c:ptCount val="1"/>
                    <c:pt idx="0">
                      <c:v>11.75%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{CB87FE15-D270-1A43-9D78-F854C50168D0}</c15:txfldGUID>
                      <c15:f>'media news'!$B$6</c15:f>
                      <c15:dlblFieldTableCache>
                        <c:ptCount val="1"/>
                        <c:pt idx="0">
                          <c:v>11.75%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'media news'!$B$7</c:f>
                  <c:strCache>
                    <c:ptCount val="1"/>
                    <c:pt idx="0">
                      <c:v>11.77%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{5760052C-84A3-F74F-905F-3569CDDB735A}</c15:txfldGUID>
                      <c15:f>'media news'!$B$7</c15:f>
                      <c15:dlblFieldTableCache>
                        <c:ptCount val="1"/>
                        <c:pt idx="0">
                          <c:v>11.77%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'media news'!$B$8</c:f>
                  <c:strCache>
                    <c:ptCount val="1"/>
                    <c:pt idx="0">
                      <c:v>12.16%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{01C974B3-C177-4A4D-977D-D5CE6898F62E}</c15:txfldGUID>
                      <c15:f>'media news'!$B$8</c15:f>
                      <c15:dlblFieldTableCache>
                        <c:ptCount val="1"/>
                        <c:pt idx="0">
                          <c:v>12.16%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'media news'!$B$9</c:f>
                  <c:strCache>
                    <c:ptCount val="1"/>
                    <c:pt idx="0">
                      <c:v>18.51%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{1A8F70A2-9520-7E42-8C5A-C88F26B9C13C}</c15:txfldGUID>
                      <c15:f>'media news'!$B$9</c15:f>
                      <c15:dlblFieldTableCache>
                        <c:ptCount val="1"/>
                        <c:pt idx="0">
                          <c:v>18.51%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'media news'!$B$10</c:f>
                  <c:strCache>
                    <c:ptCount val="1"/>
                    <c:pt idx="0">
                      <c:v>20.74%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{D3CEE746-5C92-D84C-AE03-63B2BE8FB44F}</c15:txfldGUID>
                      <c15:f>'media news'!$B$10</c15:f>
                      <c15:dlblFieldTableCache>
                        <c:ptCount val="1"/>
                        <c:pt idx="0">
                          <c:v>20.74%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'media news'!$B$11</c:f>
                  <c:strCache>
                    <c:ptCount val="1"/>
                    <c:pt idx="0">
                      <c:v>21.57%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{E8EA8DCF-F702-2546-87AF-F1093F0B57F3}</c15:txfldGUID>
                      <c15:f>'media news'!$B$11</c15:f>
                      <c15:dlblFieldTableCache>
                        <c:ptCount val="1"/>
                        <c:pt idx="0">
                          <c:v>21.57%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'media news'!$A$2:$A$11</c:f>
              <c:strCache>
                <c:ptCount val="10"/>
                <c:pt idx="0">
                  <c:v>BBC News (World)</c:v>
                </c:pt>
                <c:pt idx="1">
                  <c:v>Entertainment Weekly</c:v>
                </c:pt>
                <c:pt idx="2">
                  <c:v>Huffington Post</c:v>
                </c:pt>
                <c:pt idx="3">
                  <c:v>TIME</c:v>
                </c:pt>
                <c:pt idx="4">
                  <c:v>Wall Street Journal</c:v>
                </c:pt>
                <c:pt idx="5">
                  <c:v>BBC Breaking News</c:v>
                </c:pt>
                <c:pt idx="6">
                  <c:v>Fox News</c:v>
                </c:pt>
                <c:pt idx="7">
                  <c:v>MTV</c:v>
                </c:pt>
                <c:pt idx="8">
                  <c:v>The New York Times</c:v>
                </c:pt>
                <c:pt idx="9">
                  <c:v>CNN</c:v>
                </c:pt>
              </c:strCache>
            </c:strRef>
          </c:cat>
          <c:val>
            <c:numRef>
              <c:f>'media news'!$B$2:$B$11</c:f>
              <c:numCache>
                <c:formatCode>0.00%</c:formatCode>
                <c:ptCount val="10"/>
                <c:pt idx="0">
                  <c:v>0.1054</c:v>
                </c:pt>
                <c:pt idx="1">
                  <c:v>0.1085</c:v>
                </c:pt>
                <c:pt idx="2">
                  <c:v>0.1102</c:v>
                </c:pt>
                <c:pt idx="3">
                  <c:v>0.1154</c:v>
                </c:pt>
                <c:pt idx="4">
                  <c:v>0.1175</c:v>
                </c:pt>
                <c:pt idx="5">
                  <c:v>0.1177</c:v>
                </c:pt>
                <c:pt idx="6">
                  <c:v>0.1216</c:v>
                </c:pt>
                <c:pt idx="7">
                  <c:v>0.1851</c:v>
                </c:pt>
                <c:pt idx="8">
                  <c:v>0.2074</c:v>
                </c:pt>
                <c:pt idx="9">
                  <c:v>0.2157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91383568"/>
        <c:axId val="1991371440"/>
      </c:barChart>
      <c:catAx>
        <c:axId val="1991383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371440"/>
        <c:crosses val="autoZero"/>
        <c:auto val="1"/>
        <c:lblAlgn val="ctr"/>
        <c:lblOffset val="100"/>
        <c:noMultiLvlLbl val="0"/>
      </c:catAx>
      <c:valAx>
        <c:axId val="1991371440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383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Sears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'news media'!$B$1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00FF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'news media'!$B$2</c:f>
                  <c:strCache>
                    <c:ptCount val="1"/>
                    <c:pt idx="0">
                      <c:v>12.75%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{72B95CC4-1D75-2E42-8120-62E49C6F8940}</c15:txfldGUID>
                      <c15:f>'news media'!$B$2</c15:f>
                      <c15:dlblFieldTableCache>
                        <c:ptCount val="1"/>
                        <c:pt idx="0">
                          <c:v>12.75%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'news media'!$B$3</c:f>
                  <c:strCache>
                    <c:ptCount val="1"/>
                    <c:pt idx="0">
                      <c:v>13.16%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{F00D2924-B0B5-6D45-94BD-866E5F1B8160}</c15:txfldGUID>
                      <c15:f>'news media'!$B$3</c15:f>
                      <c15:dlblFieldTableCache>
                        <c:ptCount val="1"/>
                        <c:pt idx="0">
                          <c:v>13.16%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'news media'!$B$4</c:f>
                  <c:strCache>
                    <c:ptCount val="1"/>
                    <c:pt idx="0">
                      <c:v>13.48%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{EB2E370D-47A1-1042-A0A0-1ECD73A01ECE}</c15:txfldGUID>
                      <c15:f>'news media'!$B$4</c15:f>
                      <c15:dlblFieldTableCache>
                        <c:ptCount val="1"/>
                        <c:pt idx="0">
                          <c:v>13.48%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'news media'!$B$5</c:f>
                  <c:strCache>
                    <c:ptCount val="1"/>
                    <c:pt idx="0">
                      <c:v>14.05%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{7ED6ADBB-E5B0-284B-A73E-15C73143B901}</c15:txfldGUID>
                      <c15:f>'news media'!$B$5</c15:f>
                      <c15:dlblFieldTableCache>
                        <c:ptCount val="1"/>
                        <c:pt idx="0">
                          <c:v>14.05%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'news media'!$B$6</c:f>
                  <c:strCache>
                    <c:ptCount val="1"/>
                    <c:pt idx="0">
                      <c:v>14.64%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{44B7D256-90C7-5646-9377-D2630DE14EA5}</c15:txfldGUID>
                      <c15:f>'news media'!$B$6</c15:f>
                      <c15:dlblFieldTableCache>
                        <c:ptCount val="1"/>
                        <c:pt idx="0">
                          <c:v>14.64%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'news media'!$B$7</c:f>
                  <c:strCache>
                    <c:ptCount val="1"/>
                    <c:pt idx="0">
                      <c:v>14.69%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{6837C8F5-E199-F84B-BB50-50CD1741B95D}</c15:txfldGUID>
                      <c15:f>'news media'!$B$7</c15:f>
                      <c15:dlblFieldTableCache>
                        <c:ptCount val="1"/>
                        <c:pt idx="0">
                          <c:v>14.69%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'news media'!$B$8</c:f>
                  <c:strCache>
                    <c:ptCount val="1"/>
                    <c:pt idx="0">
                      <c:v>14.91%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{9D25E53B-D921-4149-ACE9-DF2AB1540C17}</c15:txfldGUID>
                      <c15:f>'news media'!$B$8</c15:f>
                      <c15:dlblFieldTableCache>
                        <c:ptCount val="1"/>
                        <c:pt idx="0">
                          <c:v>14.91%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'news media'!$B$9</c:f>
                  <c:strCache>
                    <c:ptCount val="1"/>
                    <c:pt idx="0">
                      <c:v>19.94%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{597DB406-2480-BD45-A5FF-E158549D4A22}</c15:txfldGUID>
                      <c15:f>'news media'!$B$9</c15:f>
                      <c15:dlblFieldTableCache>
                        <c:ptCount val="1"/>
                        <c:pt idx="0">
                          <c:v>19.94%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'news media'!$B$10</c:f>
                  <c:strCache>
                    <c:ptCount val="1"/>
                    <c:pt idx="0">
                      <c:v>24.19%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{0D8D9BCC-A6C2-B645-8462-BD6F1F12D105}</c15:txfldGUID>
                      <c15:f>'news media'!$B$10</c15:f>
                      <c15:dlblFieldTableCache>
                        <c:ptCount val="1"/>
                        <c:pt idx="0">
                          <c:v>24.19%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'news media'!$B$11</c:f>
                  <c:strCache>
                    <c:ptCount val="1"/>
                    <c:pt idx="0">
                      <c:v>24.72%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{DEE54823-B764-794E-9BC0-BA18054374BA}</c15:txfldGUID>
                      <c15:f>'news media'!$B$11</c15:f>
                      <c15:dlblFieldTableCache>
                        <c:ptCount val="1"/>
                        <c:pt idx="0">
                          <c:v>24.72%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'news media'!$A$2:$A$11</c:f>
              <c:strCache>
                <c:ptCount val="10"/>
                <c:pt idx="0">
                  <c:v>Huffington Post</c:v>
                </c:pt>
                <c:pt idx="1">
                  <c:v>CBS News</c:v>
                </c:pt>
                <c:pt idx="2">
                  <c:v>National Geographic</c:v>
                </c:pt>
                <c:pt idx="3">
                  <c:v>Fox News</c:v>
                </c:pt>
                <c:pt idx="4">
                  <c:v>TIME</c:v>
                </c:pt>
                <c:pt idx="5">
                  <c:v>BBC Breaking News</c:v>
                </c:pt>
                <c:pt idx="6">
                  <c:v>Wall Street Journal</c:v>
                </c:pt>
                <c:pt idx="7">
                  <c:v>MTV</c:v>
                </c:pt>
                <c:pt idx="8">
                  <c:v>The New York Times</c:v>
                </c:pt>
                <c:pt idx="9">
                  <c:v>CNN</c:v>
                </c:pt>
              </c:strCache>
            </c:strRef>
          </c:cat>
          <c:val>
            <c:numRef>
              <c:f>'news media'!$B$2:$B$11</c:f>
              <c:numCache>
                <c:formatCode>0.00%</c:formatCode>
                <c:ptCount val="10"/>
                <c:pt idx="0">
                  <c:v>0.1275</c:v>
                </c:pt>
                <c:pt idx="1">
                  <c:v>0.1316</c:v>
                </c:pt>
                <c:pt idx="2">
                  <c:v>0.1348</c:v>
                </c:pt>
                <c:pt idx="3">
                  <c:v>0.1405</c:v>
                </c:pt>
                <c:pt idx="4">
                  <c:v>0.1464</c:v>
                </c:pt>
                <c:pt idx="5">
                  <c:v>0.1469</c:v>
                </c:pt>
                <c:pt idx="6">
                  <c:v>0.1491</c:v>
                </c:pt>
                <c:pt idx="7">
                  <c:v>0.1994</c:v>
                </c:pt>
                <c:pt idx="8">
                  <c:v>0.2419</c:v>
                </c:pt>
                <c:pt idx="9">
                  <c:v>0.2472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23061920"/>
        <c:axId val="-2022774016"/>
      </c:barChart>
      <c:catAx>
        <c:axId val="-20230619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2774016"/>
        <c:crosses val="autoZero"/>
        <c:auto val="1"/>
        <c:lblAlgn val="ctr"/>
        <c:lblOffset val="100"/>
        <c:noMultiLvlLbl val="0"/>
      </c:catAx>
      <c:valAx>
        <c:axId val="-2022774016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3061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J.C.</a:t>
            </a:r>
            <a:r>
              <a:rPr lang="en-US" baseline="0" dirty="0" smtClean="0"/>
              <a:t> Penney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website!$B$1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640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website!$B$2</c:f>
                  <c:strCache>
                    <c:ptCount val="1"/>
                    <c:pt idx="0">
                      <c:v>2.80%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{64337379-E6D8-684A-8726-953C4B5436E6}</c15:txfldGUID>
                      <c15:f>website!$B$2</c15:f>
                      <c15:dlblFieldTableCache>
                        <c:ptCount val="1"/>
                        <c:pt idx="0">
                          <c:v>2.80%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website!$B$3</c:f>
                  <c:strCache>
                    <c:ptCount val="1"/>
                    <c:pt idx="0">
                      <c:v>3.00%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{D5DA5BA8-4B8B-6148-8C6A-8DF7C23E5346}</c15:txfldGUID>
                      <c15:f>website!$B$3</c15:f>
                      <c15:dlblFieldTableCache>
                        <c:ptCount val="1"/>
                        <c:pt idx="0">
                          <c:v>3.00%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website!$B$4</c:f>
                  <c:strCache>
                    <c:ptCount val="1"/>
                    <c:pt idx="0">
                      <c:v>3.50%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{767FA861-4767-B24A-998B-D9F774C2C363}</c15:txfldGUID>
                      <c15:f>website!$B$4</c15:f>
                      <c15:dlblFieldTableCache>
                        <c:ptCount val="1"/>
                        <c:pt idx="0">
                          <c:v>3.50%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website!$B$5</c:f>
                  <c:strCache>
                    <c:ptCount val="1"/>
                    <c:pt idx="0">
                      <c:v>4.24%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{76EED65F-2F15-F343-B4B5-439723C8AF33}</c15:txfldGUID>
                      <c15:f>website!$B$5</c15:f>
                      <c15:dlblFieldTableCache>
                        <c:ptCount val="1"/>
                        <c:pt idx="0">
                          <c:v>4.24%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website!$B$6</c:f>
                  <c:strCache>
                    <c:ptCount val="1"/>
                    <c:pt idx="0">
                      <c:v>4.32%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{E6AB7186-548B-604B-BA41-22416F867AF4}</c15:txfldGUID>
                      <c15:f>website!$B$6</c15:f>
                      <c15:dlblFieldTableCache>
                        <c:ptCount val="1"/>
                        <c:pt idx="0">
                          <c:v>4.32%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website!$B$7</c:f>
                  <c:strCache>
                    <c:ptCount val="1"/>
                    <c:pt idx="0">
                      <c:v>5.98%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{66D7ADA6-C381-5C44-93C6-E8B0628B3A24}</c15:txfldGUID>
                      <c15:f>website!$B$7</c15:f>
                      <c15:dlblFieldTableCache>
                        <c:ptCount val="1"/>
                        <c:pt idx="0">
                          <c:v>5.98%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website!$B$8</c:f>
                  <c:strCache>
                    <c:ptCount val="1"/>
                    <c:pt idx="0">
                      <c:v>6.05%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{1D4B2A4E-DD02-3043-813C-00C91FDC4A03}</c15:txfldGUID>
                      <c15:f>website!$B$8</c15:f>
                      <c15:dlblFieldTableCache>
                        <c:ptCount val="1"/>
                        <c:pt idx="0">
                          <c:v>6.05%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website!$B$9</c:f>
                  <c:strCache>
                    <c:ptCount val="1"/>
                    <c:pt idx="0">
                      <c:v>8.88%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{928E0BA2-4B3B-D94D-8959-E784E1ECB808}</c15:txfldGUID>
                      <c15:f>website!$B$9</c15:f>
                      <c15:dlblFieldTableCache>
                        <c:ptCount val="1"/>
                        <c:pt idx="0">
                          <c:v>8.88%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website!$B$10</c:f>
                  <c:strCache>
                    <c:ptCount val="1"/>
                    <c:pt idx="0">
                      <c:v>8.96%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{33CF93FA-38CE-D14D-B25B-4C32B6DFE07C}</c15:txfldGUID>
                      <c15:f>website!$B$10</c15:f>
                      <c15:dlblFieldTableCache>
                        <c:ptCount val="1"/>
                        <c:pt idx="0">
                          <c:v>8.96%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website!$B$11</c:f>
                  <c:strCache>
                    <c:ptCount val="1"/>
                    <c:pt idx="0">
                      <c:v>12.85%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{CAD2E1D5-4E48-4548-8708-840B6185ADEB}</c15:txfldGUID>
                      <c15:f>website!$B$11</c15:f>
                      <c15:dlblFieldTableCache>
                        <c:ptCount val="1"/>
                        <c:pt idx="0">
                          <c:v>12.85%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website!$A$2:$A$11</c:f>
              <c:strCache>
                <c:ptCount val="10"/>
                <c:pt idx="0">
                  <c:v>TV Guide</c:v>
                </c:pt>
                <c:pt idx="1">
                  <c:v>LinkedIn</c:v>
                </c:pt>
                <c:pt idx="2">
                  <c:v>MTV Music</c:v>
                </c:pt>
                <c:pt idx="3">
                  <c:v>Rafflecopter</c:v>
                </c:pt>
                <c:pt idx="4">
                  <c:v>Etsy</c:v>
                </c:pt>
                <c:pt idx="5">
                  <c:v>RetailMeNot.com</c:v>
                </c:pt>
                <c:pt idx="6">
                  <c:v>eBay</c:v>
                </c:pt>
                <c:pt idx="7">
                  <c:v>Gmail</c:v>
                </c:pt>
                <c:pt idx="8">
                  <c:v>Forbes</c:v>
                </c:pt>
                <c:pt idx="9">
                  <c:v>Google</c:v>
                </c:pt>
              </c:strCache>
            </c:strRef>
          </c:cat>
          <c:val>
            <c:numRef>
              <c:f>website!$B$2:$B$11</c:f>
              <c:numCache>
                <c:formatCode>0.00%</c:formatCode>
                <c:ptCount val="10"/>
                <c:pt idx="0">
                  <c:v>0.028</c:v>
                </c:pt>
                <c:pt idx="1">
                  <c:v>0.03</c:v>
                </c:pt>
                <c:pt idx="2">
                  <c:v>0.035</c:v>
                </c:pt>
                <c:pt idx="3">
                  <c:v>0.0424</c:v>
                </c:pt>
                <c:pt idx="4">
                  <c:v>0.0432</c:v>
                </c:pt>
                <c:pt idx="5">
                  <c:v>0.0598</c:v>
                </c:pt>
                <c:pt idx="6">
                  <c:v>0.0605</c:v>
                </c:pt>
                <c:pt idx="7">
                  <c:v>0.0888</c:v>
                </c:pt>
                <c:pt idx="8">
                  <c:v>0.0896</c:v>
                </c:pt>
                <c:pt idx="9">
                  <c:v>0.1285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23053712"/>
        <c:axId val="-2023213968"/>
      </c:barChart>
      <c:catAx>
        <c:axId val="-20230537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3213968"/>
        <c:crosses val="autoZero"/>
        <c:auto val="1"/>
        <c:lblAlgn val="ctr"/>
        <c:lblOffset val="100"/>
        <c:noMultiLvlLbl val="0"/>
      </c:catAx>
      <c:valAx>
        <c:axId val="-2023213968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3053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Lowe’s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website!$B$1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B8860B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website!$B$2</c:f>
                  <c:strCache>
                    <c:ptCount val="1"/>
                    <c:pt idx="0">
                      <c:v>2.98%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{6F62C7B6-405C-AB4A-99B4-3D6B20E1EC45}</c15:txfldGUID>
                      <c15:f>website!$B$2</c15:f>
                      <c15:dlblFieldTableCache>
                        <c:ptCount val="1"/>
                        <c:pt idx="0">
                          <c:v>2.98%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website!$B$3</c:f>
                  <c:strCache>
                    <c:ptCount val="1"/>
                    <c:pt idx="0">
                      <c:v>3.36%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{AFC9483E-5D11-EF42-A539-92C97DAE29D1}</c15:txfldGUID>
                      <c15:f>website!$B$3</c15:f>
                      <c15:dlblFieldTableCache>
                        <c:ptCount val="1"/>
                        <c:pt idx="0">
                          <c:v>3.36%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website!$B$4</c:f>
                  <c:strCache>
                    <c:ptCount val="1"/>
                    <c:pt idx="0">
                      <c:v>3.72%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{F27624AE-EE0E-4D4C-8674-3453B12C4DAC}</c15:txfldGUID>
                      <c15:f>website!$B$4</c15:f>
                      <c15:dlblFieldTableCache>
                        <c:ptCount val="1"/>
                        <c:pt idx="0">
                          <c:v>3.72%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website!$B$5</c:f>
                  <c:strCache>
                    <c:ptCount val="1"/>
                    <c:pt idx="0">
                      <c:v>5.09%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{FE1D2762-1B23-994D-9822-8AC9ACA71C08}</c15:txfldGUID>
                      <c15:f>website!$B$5</c15:f>
                      <c15:dlblFieldTableCache>
                        <c:ptCount val="1"/>
                        <c:pt idx="0">
                          <c:v>5.09%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website!$B$6</c:f>
                  <c:strCache>
                    <c:ptCount val="1"/>
                    <c:pt idx="0">
                      <c:v>6.39%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{8ABB5F5A-81C7-E44A-A0A6-09AA411AFFB9}</c15:txfldGUID>
                      <c15:f>website!$B$6</c15:f>
                      <c15:dlblFieldTableCache>
                        <c:ptCount val="1"/>
                        <c:pt idx="0">
                          <c:v>6.39%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website!$B$7</c:f>
                  <c:strCache>
                    <c:ptCount val="1"/>
                    <c:pt idx="0">
                      <c:v>6.43%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{034BC126-20B6-DB49-BBB2-DA76377B7DB7}</c15:txfldGUID>
                      <c15:f>website!$B$7</c15:f>
                      <c15:dlblFieldTableCache>
                        <c:ptCount val="1"/>
                        <c:pt idx="0">
                          <c:v>6.43%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website!$B$8</c:f>
                  <c:strCache>
                    <c:ptCount val="1"/>
                    <c:pt idx="0">
                      <c:v>6.44%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{D94F3D9E-E233-464D-B868-D95A93B3076C}</c15:txfldGUID>
                      <c15:f>website!$B$8</c15:f>
                      <c15:dlblFieldTableCache>
                        <c:ptCount val="1"/>
                        <c:pt idx="0">
                          <c:v>6.44%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website!$B$9</c:f>
                  <c:strCache>
                    <c:ptCount val="1"/>
                    <c:pt idx="0">
                      <c:v>8.19%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{3B465221-275A-624E-9146-DDD3C9013B76}</c15:txfldGUID>
                      <c15:f>website!$B$9</c15:f>
                      <c15:dlblFieldTableCache>
                        <c:ptCount val="1"/>
                        <c:pt idx="0">
                          <c:v>8.19%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website!$B$10</c:f>
                  <c:strCache>
                    <c:ptCount val="1"/>
                    <c:pt idx="0">
                      <c:v>12.41%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{7D8B97D0-FCE8-E14B-98AB-766EDA3F81C0}</c15:txfldGUID>
                      <c15:f>website!$B$10</c15:f>
                      <c15:dlblFieldTableCache>
                        <c:ptCount val="1"/>
                        <c:pt idx="0">
                          <c:v>12.41%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website!$B$11</c:f>
                  <c:strCache>
                    <c:ptCount val="1"/>
                    <c:pt idx="0">
                      <c:v>14.12%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{0516F7F4-E9CE-E54A-8DD4-105B8D7FB934}</c15:txfldGUID>
                      <c15:f>website!$B$11</c15:f>
                      <c15:dlblFieldTableCache>
                        <c:ptCount val="1"/>
                        <c:pt idx="0">
                          <c:v>14.12%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website!$A$2:$A$11</c:f>
              <c:strCache>
                <c:ptCount val="10"/>
                <c:pt idx="0">
                  <c:v>LivingSocial</c:v>
                </c:pt>
                <c:pt idx="1">
                  <c:v>Bing</c:v>
                </c:pt>
                <c:pt idx="2">
                  <c:v>RetailMeNot.com</c:v>
                </c:pt>
                <c:pt idx="3">
                  <c:v>LinkedIn</c:v>
                </c:pt>
                <c:pt idx="4">
                  <c:v>Etsy</c:v>
                </c:pt>
                <c:pt idx="5">
                  <c:v>eBay</c:v>
                </c:pt>
                <c:pt idx="6">
                  <c:v>Google Maps</c:v>
                </c:pt>
                <c:pt idx="7">
                  <c:v>Yahoo Finance</c:v>
                </c:pt>
                <c:pt idx="8">
                  <c:v>Forbes</c:v>
                </c:pt>
                <c:pt idx="9">
                  <c:v>Google</c:v>
                </c:pt>
              </c:strCache>
            </c:strRef>
          </c:cat>
          <c:val>
            <c:numRef>
              <c:f>website!$B$2:$B$11</c:f>
              <c:numCache>
                <c:formatCode>0.00%</c:formatCode>
                <c:ptCount val="10"/>
                <c:pt idx="0">
                  <c:v>0.0298</c:v>
                </c:pt>
                <c:pt idx="1">
                  <c:v>0.0336</c:v>
                </c:pt>
                <c:pt idx="2">
                  <c:v>0.0372</c:v>
                </c:pt>
                <c:pt idx="3">
                  <c:v>0.0509</c:v>
                </c:pt>
                <c:pt idx="4">
                  <c:v>0.0639</c:v>
                </c:pt>
                <c:pt idx="5">
                  <c:v>0.0643</c:v>
                </c:pt>
                <c:pt idx="6">
                  <c:v>0.0644</c:v>
                </c:pt>
                <c:pt idx="7">
                  <c:v>0.0819</c:v>
                </c:pt>
                <c:pt idx="8">
                  <c:v>0.1241</c:v>
                </c:pt>
                <c:pt idx="9">
                  <c:v>0.1412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22779456"/>
        <c:axId val="-2022776800"/>
      </c:barChart>
      <c:catAx>
        <c:axId val="-20227794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2776800"/>
        <c:crosses val="autoZero"/>
        <c:auto val="1"/>
        <c:lblAlgn val="ctr"/>
        <c:lblOffset val="100"/>
        <c:noMultiLvlLbl val="0"/>
      </c:catAx>
      <c:valAx>
        <c:axId val="-2022776800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2779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Sears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website!$B$1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00FF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website!$B$2</c:f>
                  <c:strCache>
                    <c:ptCount val="1"/>
                    <c:pt idx="0">
                      <c:v>4.56%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{7A6FDDBA-7D6B-E34C-A9D4-CE3C11DCC165}</c15:txfldGUID>
                      <c15:f>website!$B$2</c15:f>
                      <c15:dlblFieldTableCache>
                        <c:ptCount val="1"/>
                        <c:pt idx="0">
                          <c:v>4.56%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website!$B$3</c:f>
                  <c:strCache>
                    <c:ptCount val="1"/>
                    <c:pt idx="0">
                      <c:v>4.83%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{185666E6-ACA3-7947-9297-B01FDDF7E571}</c15:txfldGUID>
                      <c15:f>website!$B$3</c15:f>
                      <c15:dlblFieldTableCache>
                        <c:ptCount val="1"/>
                        <c:pt idx="0">
                          <c:v>4.83%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website!$B$4</c:f>
                  <c:strCache>
                    <c:ptCount val="1"/>
                    <c:pt idx="0">
                      <c:v>4.83%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{3C0B9EEF-DE88-3B4C-83C9-C71F4C45ECDE}</c15:txfldGUID>
                      <c15:f>website!$B$4</c15:f>
                      <c15:dlblFieldTableCache>
                        <c:ptCount val="1"/>
                        <c:pt idx="0">
                          <c:v>4.83%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website!$B$5</c:f>
                  <c:strCache>
                    <c:ptCount val="1"/>
                    <c:pt idx="0">
                      <c:v>5.28%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{787F998F-48FA-2E43-B6F8-8D7F29F7950A}</c15:txfldGUID>
                      <c15:f>website!$B$5</c15:f>
                      <c15:dlblFieldTableCache>
                        <c:ptCount val="1"/>
                        <c:pt idx="0">
                          <c:v>5.28%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website!$B$6</c:f>
                  <c:strCache>
                    <c:ptCount val="1"/>
                    <c:pt idx="0">
                      <c:v>5.32%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{BDA75441-38FB-E54A-9E57-454A8749B982}</c15:txfldGUID>
                      <c15:f>website!$B$6</c15:f>
                      <c15:dlblFieldTableCache>
                        <c:ptCount val="1"/>
                        <c:pt idx="0">
                          <c:v>5.32%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website!$B$7</c:f>
                  <c:strCache>
                    <c:ptCount val="1"/>
                    <c:pt idx="0">
                      <c:v>10.14%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{446A5F78-4391-A745-8EAE-2326FB6AA71D}</c15:txfldGUID>
                      <c15:f>website!$B$7</c15:f>
                      <c15:dlblFieldTableCache>
                        <c:ptCount val="1"/>
                        <c:pt idx="0">
                          <c:v>10.14%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website!$B$8</c:f>
                  <c:strCache>
                    <c:ptCount val="1"/>
                    <c:pt idx="0">
                      <c:v>10.68%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{085781EA-5DF2-1248-A872-3E23A26FCF87}</c15:txfldGUID>
                      <c15:f>website!$B$8</c15:f>
                      <c15:dlblFieldTableCache>
                        <c:ptCount val="1"/>
                        <c:pt idx="0">
                          <c:v>10.68%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website!$B$9</c:f>
                  <c:strCache>
                    <c:ptCount val="1"/>
                    <c:pt idx="0">
                      <c:v>12.30%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{D5848B8C-5913-3F45-9FD5-BA7B95A36467}</c15:txfldGUID>
                      <c15:f>website!$B$9</c15:f>
                      <c15:dlblFieldTableCache>
                        <c:ptCount val="1"/>
                        <c:pt idx="0">
                          <c:v>12.30%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website!$B$10</c:f>
                  <c:strCache>
                    <c:ptCount val="1"/>
                    <c:pt idx="0">
                      <c:v>13.74%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{18D3C234-CADD-964B-BEF5-4305B5691BEE}</c15:txfldGUID>
                      <c15:f>website!$B$10</c15:f>
                      <c15:dlblFieldTableCache>
                        <c:ptCount val="1"/>
                        <c:pt idx="0">
                          <c:v>13.74%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website!$B$11</c:f>
                  <c:strCache>
                    <c:ptCount val="1"/>
                    <c:pt idx="0">
                      <c:v>19.13%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{1C573A35-5268-9F46-8A08-9DBF690ED79A}</c15:txfldGUID>
                      <c15:f>website!$B$11</c15:f>
                      <c15:dlblFieldTableCache>
                        <c:ptCount val="1"/>
                        <c:pt idx="0">
                          <c:v>19.13%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website!$A$2:$A$11</c:f>
              <c:strCache>
                <c:ptCount val="10"/>
                <c:pt idx="0">
                  <c:v>iTunes Trailers</c:v>
                </c:pt>
                <c:pt idx="1">
                  <c:v>Bing</c:v>
                </c:pt>
                <c:pt idx="2">
                  <c:v>LinkedIn</c:v>
                </c:pt>
                <c:pt idx="3">
                  <c:v>Etsy</c:v>
                </c:pt>
                <c:pt idx="4">
                  <c:v>RetailMeNot.com</c:v>
                </c:pt>
                <c:pt idx="5">
                  <c:v>Google Maps</c:v>
                </c:pt>
                <c:pt idx="6">
                  <c:v>eBay</c:v>
                </c:pt>
                <c:pt idx="7">
                  <c:v>Forbes</c:v>
                </c:pt>
                <c:pt idx="8">
                  <c:v>Gmail</c:v>
                </c:pt>
                <c:pt idx="9">
                  <c:v>Google</c:v>
                </c:pt>
              </c:strCache>
            </c:strRef>
          </c:cat>
          <c:val>
            <c:numRef>
              <c:f>website!$B$2:$B$11</c:f>
              <c:numCache>
                <c:formatCode>0.00%</c:formatCode>
                <c:ptCount val="10"/>
                <c:pt idx="0">
                  <c:v>0.0456</c:v>
                </c:pt>
                <c:pt idx="1">
                  <c:v>0.0483</c:v>
                </c:pt>
                <c:pt idx="2">
                  <c:v>0.0483</c:v>
                </c:pt>
                <c:pt idx="3">
                  <c:v>0.0528</c:v>
                </c:pt>
                <c:pt idx="4">
                  <c:v>0.0532</c:v>
                </c:pt>
                <c:pt idx="5">
                  <c:v>0.1014</c:v>
                </c:pt>
                <c:pt idx="6">
                  <c:v>0.1068</c:v>
                </c:pt>
                <c:pt idx="7">
                  <c:v>0.123</c:v>
                </c:pt>
                <c:pt idx="8">
                  <c:v>0.1374</c:v>
                </c:pt>
                <c:pt idx="9">
                  <c:v>0.1913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22932800"/>
        <c:axId val="-2022950656"/>
      </c:barChart>
      <c:catAx>
        <c:axId val="-20229328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2950656"/>
        <c:crosses val="autoZero"/>
        <c:auto val="1"/>
        <c:lblAlgn val="ctr"/>
        <c:lblOffset val="100"/>
        <c:noMultiLvlLbl val="0"/>
      </c:catAx>
      <c:valAx>
        <c:axId val="-2022950656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2932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Lowe’s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magazine!$B$1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B8860B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magazine!$B$2</c:f>
                  <c:strCache>
                    <c:ptCount val="1"/>
                    <c:pt idx="0">
                      <c:v>5.61%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{5AC482F8-F954-9141-A3BF-F00610EC2BAA}</c15:txfldGUID>
                      <c15:f>magazine!$B$2</c15:f>
                      <c15:dlblFieldTableCache>
                        <c:ptCount val="1"/>
                        <c:pt idx="0">
                          <c:v>5.61%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magazine!$B$3</c:f>
                  <c:strCache>
                    <c:ptCount val="1"/>
                    <c:pt idx="0">
                      <c:v>5.89%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{881CFA24-DF95-6942-97DD-68419A0C44A1}</c15:txfldGUID>
                      <c15:f>magazine!$B$3</c15:f>
                      <c15:dlblFieldTableCache>
                        <c:ptCount val="1"/>
                        <c:pt idx="0">
                          <c:v>5.89%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magazine!$B$4</c:f>
                  <c:strCache>
                    <c:ptCount val="1"/>
                    <c:pt idx="0">
                      <c:v>5.94%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{6F948BCB-29C3-D54F-8E33-0A0E9739800B}</c15:txfldGUID>
                      <c15:f>magazine!$B$4</c15:f>
                      <c15:dlblFieldTableCache>
                        <c:ptCount val="1"/>
                        <c:pt idx="0">
                          <c:v>5.94%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magazine!$B$5</c:f>
                  <c:strCache>
                    <c:ptCount val="1"/>
                    <c:pt idx="0">
                      <c:v>6.11%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{B9C41D53-9FFF-3E4E-A25D-21992AEC6F23}</c15:txfldGUID>
                      <c15:f>magazine!$B$5</c15:f>
                      <c15:dlblFieldTableCache>
                        <c:ptCount val="1"/>
                        <c:pt idx="0">
                          <c:v>6.11%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magazine!$B$6</c:f>
                  <c:strCache>
                    <c:ptCount val="1"/>
                    <c:pt idx="0">
                      <c:v>6.30%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{C374A248-1C6C-044F-8C3E-28A14939A263}</c15:txfldGUID>
                      <c15:f>magazine!$B$6</c15:f>
                      <c15:dlblFieldTableCache>
                        <c:ptCount val="1"/>
                        <c:pt idx="0">
                          <c:v>6.30%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magazine!$B$7</c:f>
                  <c:strCache>
                    <c:ptCount val="1"/>
                    <c:pt idx="0">
                      <c:v>6.76%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{9372BF7E-DC36-354E-9517-C94E6C6D8031}</c15:txfldGUID>
                      <c15:f>magazine!$B$7</c15:f>
                      <c15:dlblFieldTableCache>
                        <c:ptCount val="1"/>
                        <c:pt idx="0">
                          <c:v>6.76%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magazine!$B$8</c:f>
                  <c:strCache>
                    <c:ptCount val="1"/>
                    <c:pt idx="0">
                      <c:v>6.82%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{40725AFE-E2A9-8F4F-882C-24310FF43B8B}</c15:txfldGUID>
                      <c15:f>magazine!$B$8</c15:f>
                      <c15:dlblFieldTableCache>
                        <c:ptCount val="1"/>
                        <c:pt idx="0">
                          <c:v>6.82%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magazine!$B$9</c:f>
                  <c:strCache>
                    <c:ptCount val="1"/>
                    <c:pt idx="0">
                      <c:v>7.43%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{69856831-E350-8348-98B8-8AB69F0B4F6C}</c15:txfldGUID>
                      <c15:f>magazine!$B$9</c15:f>
                      <c15:dlblFieldTableCache>
                        <c:ptCount val="1"/>
                        <c:pt idx="0">
                          <c:v>7.43%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magazine!$B$10</c:f>
                  <c:strCache>
                    <c:ptCount val="1"/>
                    <c:pt idx="0">
                      <c:v>8.70%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{B08EA13E-1C50-D241-95C7-0B7CC09EC541}</c15:txfldGUID>
                      <c15:f>magazine!$B$10</c15:f>
                      <c15:dlblFieldTableCache>
                        <c:ptCount val="1"/>
                        <c:pt idx="0">
                          <c:v>8.70%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magazine!$B$11</c:f>
                  <c:strCache>
                    <c:ptCount val="1"/>
                    <c:pt idx="0">
                      <c:v>10.09%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{258A3680-66A9-4947-85CA-B68775ACC257}</c15:txfldGUID>
                      <c15:f>magazine!$B$11</c15:f>
                      <c15:dlblFieldTableCache>
                        <c:ptCount val="1"/>
                        <c:pt idx="0">
                          <c:v>10.09%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magazine!$A$2:$A$11</c:f>
              <c:strCache>
                <c:ptCount val="10"/>
                <c:pt idx="0">
                  <c:v>Us Weekly</c:v>
                </c:pt>
                <c:pt idx="1">
                  <c:v>Style at Home</c:v>
                </c:pt>
                <c:pt idx="2">
                  <c:v>InStyle</c:v>
                </c:pt>
                <c:pt idx="3">
                  <c:v>Architectural Digest</c:v>
                </c:pt>
                <c:pt idx="4">
                  <c:v>Rolling Stone</c:v>
                </c:pt>
                <c:pt idx="5">
                  <c:v>The New Yorker</c:v>
                </c:pt>
                <c:pt idx="6">
                  <c:v>Real Simple Magazine</c:v>
                </c:pt>
                <c:pt idx="7">
                  <c:v>Vogue Magazine</c:v>
                </c:pt>
                <c:pt idx="8">
                  <c:v>Walmart Today</c:v>
                </c:pt>
                <c:pt idx="9">
                  <c:v>House Beautiful</c:v>
                </c:pt>
              </c:strCache>
            </c:strRef>
          </c:cat>
          <c:val>
            <c:numRef>
              <c:f>magazine!$B$2:$B$11</c:f>
              <c:numCache>
                <c:formatCode>0.00%</c:formatCode>
                <c:ptCount val="10"/>
                <c:pt idx="0">
                  <c:v>0.0561</c:v>
                </c:pt>
                <c:pt idx="1">
                  <c:v>0.0589</c:v>
                </c:pt>
                <c:pt idx="2">
                  <c:v>0.0594</c:v>
                </c:pt>
                <c:pt idx="3">
                  <c:v>0.0611</c:v>
                </c:pt>
                <c:pt idx="4">
                  <c:v>0.063</c:v>
                </c:pt>
                <c:pt idx="5">
                  <c:v>0.0676</c:v>
                </c:pt>
                <c:pt idx="6">
                  <c:v>0.0682</c:v>
                </c:pt>
                <c:pt idx="7">
                  <c:v>0.0743</c:v>
                </c:pt>
                <c:pt idx="8">
                  <c:v>0.087</c:v>
                </c:pt>
                <c:pt idx="9">
                  <c:v>0.1009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23101904"/>
        <c:axId val="-2023109712"/>
      </c:barChart>
      <c:catAx>
        <c:axId val="-20231019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3109712"/>
        <c:crosses val="autoZero"/>
        <c:auto val="1"/>
        <c:lblAlgn val="ctr"/>
        <c:lblOffset val="100"/>
        <c:noMultiLvlLbl val="0"/>
      </c:catAx>
      <c:valAx>
        <c:axId val="-2023109712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3101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J.C. Penney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company!$B$1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640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company!$B$2</c:f>
                  <c:strCache>
                    <c:ptCount val="1"/>
                    <c:pt idx="0">
                      <c:v>10.24%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{810726B9-E838-B04B-AB5D-6CE097B3EA1A}</c15:txfldGUID>
                      <c15:f>company!$B$2</c15:f>
                      <c15:dlblFieldTableCache>
                        <c:ptCount val="1"/>
                        <c:pt idx="0">
                          <c:v>10.24%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company!$B$3</c:f>
                  <c:strCache>
                    <c:ptCount val="1"/>
                    <c:pt idx="0">
                      <c:v>10.42%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{36235BB6-7FF0-9242-ACC4-0CCD2D38064E}</c15:txfldGUID>
                      <c15:f>company!$B$3</c15:f>
                      <c15:dlblFieldTableCache>
                        <c:ptCount val="1"/>
                        <c:pt idx="0">
                          <c:v>10.42%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company!$B$4</c:f>
                  <c:strCache>
                    <c:ptCount val="1"/>
                    <c:pt idx="0">
                      <c:v>10.81%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{ABEF1258-B8B4-2041-BB77-4BB13F46498E}</c15:txfldGUID>
                      <c15:f>company!$B$4</c15:f>
                      <c15:dlblFieldTableCache>
                        <c:ptCount val="1"/>
                        <c:pt idx="0">
                          <c:v>10.81%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company!$B$5</c:f>
                  <c:strCache>
                    <c:ptCount val="1"/>
                    <c:pt idx="0">
                      <c:v>10.83%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{7487F23A-BF77-5943-BB21-72850C0EBD5D}</c15:txfldGUID>
                      <c15:f>company!$B$5</c15:f>
                      <c15:dlblFieldTableCache>
                        <c:ptCount val="1"/>
                        <c:pt idx="0">
                          <c:v>10.83%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company!$B$6</c:f>
                  <c:strCache>
                    <c:ptCount val="1"/>
                    <c:pt idx="0">
                      <c:v>11.28%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{7F3D3368-8622-8949-8DA8-57101E49EDE7}</c15:txfldGUID>
                      <c15:f>company!$B$6</c15:f>
                      <c15:dlblFieldTableCache>
                        <c:ptCount val="1"/>
                        <c:pt idx="0">
                          <c:v>11.28%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company!$B$7</c:f>
                  <c:strCache>
                    <c:ptCount val="1"/>
                    <c:pt idx="0">
                      <c:v>11.68%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{6B621D5D-FEAD-CA4B-9BCD-5179C6CA278F}</c15:txfldGUID>
                      <c15:f>company!$B$7</c15:f>
                      <c15:dlblFieldTableCache>
                        <c:ptCount val="1"/>
                        <c:pt idx="0">
                          <c:v>11.68%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company!$B$8</c:f>
                  <c:strCache>
                    <c:ptCount val="1"/>
                    <c:pt idx="0">
                      <c:v>12.36%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{57D5DB92-3709-054D-A809-AAC88D3A000B}</c15:txfldGUID>
                      <c15:f>company!$B$8</c15:f>
                      <c15:dlblFieldTableCache>
                        <c:ptCount val="1"/>
                        <c:pt idx="0">
                          <c:v>12.36%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company!$B$9</c:f>
                  <c:strCache>
                    <c:ptCount val="1"/>
                    <c:pt idx="0">
                      <c:v>12.73%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{3C2D1DFF-0359-CD45-9802-B8C8EB30FD22}</c15:txfldGUID>
                      <c15:f>company!$B$9</c15:f>
                      <c15:dlblFieldTableCache>
                        <c:ptCount val="1"/>
                        <c:pt idx="0">
                          <c:v>12.73%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company!$B$10</c:f>
                  <c:strCache>
                    <c:ptCount val="1"/>
                    <c:pt idx="0">
                      <c:v>15.02%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{B99B8C10-FAFF-504A-872D-FBD2C4ADE4B7}</c15:txfldGUID>
                      <c15:f>company!$B$10</c15:f>
                      <c15:dlblFieldTableCache>
                        <c:ptCount val="1"/>
                        <c:pt idx="0">
                          <c:v>15.02%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company!$B$11</c:f>
                  <c:strCache>
                    <c:ptCount val="1"/>
                    <c:pt idx="0">
                      <c:v>23.27%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{B7C1F2F7-158C-5640-8A9C-78BEBB77343E}</c15:txfldGUID>
                      <c15:f>company!$B$11</c15:f>
                      <c15:dlblFieldTableCache>
                        <c:ptCount val="1"/>
                        <c:pt idx="0">
                          <c:v>23.27%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company!$A$2:$A$11</c:f>
              <c:strCache>
                <c:ptCount val="10"/>
                <c:pt idx="0">
                  <c:v>Calvin Klein</c:v>
                </c:pt>
                <c:pt idx="1">
                  <c:v>Disney</c:v>
                </c:pt>
                <c:pt idx="2">
                  <c:v>Louis Vuitton</c:v>
                </c:pt>
                <c:pt idx="3">
                  <c:v>Dior</c:v>
                </c:pt>
                <c:pt idx="4">
                  <c:v>Red Lobster</c:v>
                </c:pt>
                <c:pt idx="5">
                  <c:v>Verizon</c:v>
                </c:pt>
                <c:pt idx="6">
                  <c:v>Microsoft</c:v>
                </c:pt>
                <c:pt idx="7">
                  <c:v>CVS Pharmacy</c:v>
                </c:pt>
                <c:pt idx="8">
                  <c:v>CHANEL</c:v>
                </c:pt>
                <c:pt idx="9">
                  <c:v>Walgreens</c:v>
                </c:pt>
              </c:strCache>
            </c:strRef>
          </c:cat>
          <c:val>
            <c:numRef>
              <c:f>company!$B$2:$B$11</c:f>
              <c:numCache>
                <c:formatCode>0.00%</c:formatCode>
                <c:ptCount val="10"/>
                <c:pt idx="0">
                  <c:v>0.1024</c:v>
                </c:pt>
                <c:pt idx="1">
                  <c:v>0.1042</c:v>
                </c:pt>
                <c:pt idx="2">
                  <c:v>0.1081</c:v>
                </c:pt>
                <c:pt idx="3">
                  <c:v>0.1083</c:v>
                </c:pt>
                <c:pt idx="4">
                  <c:v>0.1128</c:v>
                </c:pt>
                <c:pt idx="5">
                  <c:v>0.1168</c:v>
                </c:pt>
                <c:pt idx="6">
                  <c:v>0.1236</c:v>
                </c:pt>
                <c:pt idx="7">
                  <c:v>0.1273</c:v>
                </c:pt>
                <c:pt idx="8">
                  <c:v>0.1502</c:v>
                </c:pt>
                <c:pt idx="9">
                  <c:v>0.2327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91898224"/>
        <c:axId val="1991764048"/>
      </c:barChart>
      <c:catAx>
        <c:axId val="19918982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764048"/>
        <c:crosses val="autoZero"/>
        <c:auto val="1"/>
        <c:lblAlgn val="ctr"/>
        <c:lblOffset val="100"/>
        <c:noMultiLvlLbl val="0"/>
      </c:catAx>
      <c:valAx>
        <c:axId val="1991764048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898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Sears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magazine!$B$1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00FF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magazine!$B$2</c:f>
                  <c:strCache>
                    <c:ptCount val="1"/>
                    <c:pt idx="0">
                      <c:v>7.64%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{B59BCC35-9C7E-5340-851D-BC1E9584C626}</c15:txfldGUID>
                      <c15:f>magazine!$B$2</c15:f>
                      <c15:dlblFieldTableCache>
                        <c:ptCount val="1"/>
                        <c:pt idx="0">
                          <c:v>7.64%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magazine!$B$3</c:f>
                  <c:strCache>
                    <c:ptCount val="1"/>
                    <c:pt idx="0">
                      <c:v>7.69%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{9405C2F8-751D-C646-9FA9-6EB6D7DBB136}</c15:txfldGUID>
                      <c15:f>magazine!$B$3</c15:f>
                      <c15:dlblFieldTableCache>
                        <c:ptCount val="1"/>
                        <c:pt idx="0">
                          <c:v>7.69%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magazine!$B$4</c:f>
                  <c:strCache>
                    <c:ptCount val="1"/>
                    <c:pt idx="0">
                      <c:v>7.98%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{61B416B8-C49C-7344-8F36-5EAE50118636}</c15:txfldGUID>
                      <c15:f>magazine!$B$4</c15:f>
                      <c15:dlblFieldTableCache>
                        <c:ptCount val="1"/>
                        <c:pt idx="0">
                          <c:v>7.98%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magazine!$B$5</c:f>
                  <c:strCache>
                    <c:ptCount val="1"/>
                    <c:pt idx="0">
                      <c:v>8.03%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{F7DB9401-90C5-9344-80FA-79DCC6035723}</c15:txfldGUID>
                      <c15:f>magazine!$B$5</c15:f>
                      <c15:dlblFieldTableCache>
                        <c:ptCount val="1"/>
                        <c:pt idx="0">
                          <c:v>8.03%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magazine!$B$6</c:f>
                  <c:strCache>
                    <c:ptCount val="1"/>
                    <c:pt idx="0">
                      <c:v>8.44%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{A166AC4C-9694-A445-BB5F-A60583DDA826}</c15:txfldGUID>
                      <c15:f>magazine!$B$6</c15:f>
                      <c15:dlblFieldTableCache>
                        <c:ptCount val="1"/>
                        <c:pt idx="0">
                          <c:v>8.44%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magazine!$B$7</c:f>
                  <c:strCache>
                    <c:ptCount val="1"/>
                    <c:pt idx="0">
                      <c:v>8.82%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{E8DFB829-2503-A443-B767-967B0CE8C0B5}</c15:txfldGUID>
                      <c15:f>magazine!$B$7</c15:f>
                      <c15:dlblFieldTableCache>
                        <c:ptCount val="1"/>
                        <c:pt idx="0">
                          <c:v>8.82%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magazine!$B$8</c:f>
                  <c:strCache>
                    <c:ptCount val="1"/>
                    <c:pt idx="0">
                      <c:v>9.25%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{494DBA7A-7957-1645-A0DC-69E1C4EE1CD8}</c15:txfldGUID>
                      <c15:f>magazine!$B$8</c15:f>
                      <c15:dlblFieldTableCache>
                        <c:ptCount val="1"/>
                        <c:pt idx="0">
                          <c:v>9.25%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magazine!$B$9</c:f>
                  <c:strCache>
                    <c:ptCount val="1"/>
                    <c:pt idx="0">
                      <c:v>10.18%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{B874FFB0-3497-A942-A358-6EDFA419D124}</c15:txfldGUID>
                      <c15:f>magazine!$B$9</c15:f>
                      <c15:dlblFieldTableCache>
                        <c:ptCount val="1"/>
                        <c:pt idx="0">
                          <c:v>10.18%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magazine!$B$10</c:f>
                  <c:strCache>
                    <c:ptCount val="1"/>
                    <c:pt idx="0">
                      <c:v>14.69%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{0CCAEF58-EAFC-EB45-BF05-0E8651E1FFF4}</c15:txfldGUID>
                      <c15:f>magazine!$B$10</c15:f>
                      <c15:dlblFieldTableCache>
                        <c:ptCount val="1"/>
                        <c:pt idx="0">
                          <c:v>14.69%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magazine!$B$11</c:f>
                  <c:strCache>
                    <c:ptCount val="1"/>
                    <c:pt idx="0">
                      <c:v>14.94%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{269FB492-D2DB-5F4C-99E7-67A2D2AC8DC5}</c15:txfldGUID>
                      <c15:f>magazine!$B$11</c15:f>
                      <c15:dlblFieldTableCache>
                        <c:ptCount val="1"/>
                        <c:pt idx="0">
                          <c:v>14.94%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magazine!$A$2:$A$11</c:f>
              <c:strCache>
                <c:ptCount val="10"/>
                <c:pt idx="0">
                  <c:v>Teen Vogue</c:v>
                </c:pt>
                <c:pt idx="1">
                  <c:v>Marie Claire</c:v>
                </c:pt>
                <c:pt idx="2">
                  <c:v>The New Yorker</c:v>
                </c:pt>
                <c:pt idx="3">
                  <c:v>Glamour</c:v>
                </c:pt>
                <c:pt idx="4">
                  <c:v>Us Weekly</c:v>
                </c:pt>
                <c:pt idx="5">
                  <c:v>VANITY FAIR</c:v>
                </c:pt>
                <c:pt idx="6">
                  <c:v>Rolling Stone</c:v>
                </c:pt>
                <c:pt idx="7">
                  <c:v>InStyle</c:v>
                </c:pt>
                <c:pt idx="8">
                  <c:v>Walmart Today</c:v>
                </c:pt>
                <c:pt idx="9">
                  <c:v>Vogue Magazine</c:v>
                </c:pt>
              </c:strCache>
            </c:strRef>
          </c:cat>
          <c:val>
            <c:numRef>
              <c:f>magazine!$B$2:$B$11</c:f>
              <c:numCache>
                <c:formatCode>0.00%</c:formatCode>
                <c:ptCount val="10"/>
                <c:pt idx="0">
                  <c:v>0.0764</c:v>
                </c:pt>
                <c:pt idx="1">
                  <c:v>0.0769</c:v>
                </c:pt>
                <c:pt idx="2">
                  <c:v>0.0798</c:v>
                </c:pt>
                <c:pt idx="3">
                  <c:v>0.0803</c:v>
                </c:pt>
                <c:pt idx="4">
                  <c:v>0.0844</c:v>
                </c:pt>
                <c:pt idx="5">
                  <c:v>0.0882</c:v>
                </c:pt>
                <c:pt idx="6">
                  <c:v>0.0925</c:v>
                </c:pt>
                <c:pt idx="7">
                  <c:v>0.1018</c:v>
                </c:pt>
                <c:pt idx="8">
                  <c:v>0.1469</c:v>
                </c:pt>
                <c:pt idx="9">
                  <c:v>0.1494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08015600"/>
        <c:axId val="-2007999552"/>
      </c:barChart>
      <c:catAx>
        <c:axId val="-20080156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7999552"/>
        <c:crosses val="autoZero"/>
        <c:auto val="1"/>
        <c:lblAlgn val="ctr"/>
        <c:lblOffset val="100"/>
        <c:noMultiLvlLbl val="0"/>
      </c:catAx>
      <c:valAx>
        <c:axId val="-2007999552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801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J.C.</a:t>
            </a:r>
            <a:r>
              <a:rPr lang="en-US" baseline="0" dirty="0" smtClean="0"/>
              <a:t> Penney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magazine!$B$1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640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magazine!$B$2</c:f>
                  <c:strCache>
                    <c:ptCount val="1"/>
                    <c:pt idx="0">
                      <c:v>6.32%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{2A11B7E4-A8D4-6A4E-A2D3-0643F66D9C97}</c15:txfldGUID>
                      <c15:f>magazine!$B$2</c15:f>
                      <c15:dlblFieldTableCache>
                        <c:ptCount val="1"/>
                        <c:pt idx="0">
                          <c:v>6.32%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magazine!$B$3</c:f>
                  <c:strCache>
                    <c:ptCount val="1"/>
                    <c:pt idx="0">
                      <c:v>6.47%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{2C8A43AB-E579-BF43-8357-DAF5F648D2B3}</c15:txfldGUID>
                      <c15:f>magazine!$B$3</c15:f>
                      <c15:dlblFieldTableCache>
                        <c:ptCount val="1"/>
                        <c:pt idx="0">
                          <c:v>6.47%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magazine!$B$4</c:f>
                  <c:strCache>
                    <c:ptCount val="1"/>
                    <c:pt idx="0">
                      <c:v>6.59%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{0D0BFBEC-B2A6-9D40-9A28-888BC1AC476B}</c15:txfldGUID>
                      <c15:f>magazine!$B$4</c15:f>
                      <c15:dlblFieldTableCache>
                        <c:ptCount val="1"/>
                        <c:pt idx="0">
                          <c:v>6.59%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magazine!$B$5</c:f>
                  <c:strCache>
                    <c:ptCount val="1"/>
                    <c:pt idx="0">
                      <c:v>6.93%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{5DD28229-71F7-2442-B507-6DF52AA70DE4}</c15:txfldGUID>
                      <c15:f>magazine!$B$5</c15:f>
                      <c15:dlblFieldTableCache>
                        <c:ptCount val="1"/>
                        <c:pt idx="0">
                          <c:v>6.93%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magazine!$B$6</c:f>
                  <c:strCache>
                    <c:ptCount val="1"/>
                    <c:pt idx="0">
                      <c:v>7.70%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{6D9968E6-88D7-E843-802B-750FCC120A10}</c15:txfldGUID>
                      <c15:f>magazine!$B$6</c15:f>
                      <c15:dlblFieldTableCache>
                        <c:ptCount val="1"/>
                        <c:pt idx="0">
                          <c:v>7.70%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magazine!$B$7</c:f>
                  <c:strCache>
                    <c:ptCount val="1"/>
                    <c:pt idx="0">
                      <c:v>7.73%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{FB628D8A-001F-434D-AB97-513F01E2E38F}</c15:txfldGUID>
                      <c15:f>magazine!$B$7</c15:f>
                      <c15:dlblFieldTableCache>
                        <c:ptCount val="1"/>
                        <c:pt idx="0">
                          <c:v>7.73%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magazine!$B$8</c:f>
                  <c:strCache>
                    <c:ptCount val="1"/>
                    <c:pt idx="0">
                      <c:v>7.86%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{83EE76E4-2F82-204B-8AB1-5AA1994F60D1}</c15:txfldGUID>
                      <c15:f>magazine!$B$8</c15:f>
                      <c15:dlblFieldTableCache>
                        <c:ptCount val="1"/>
                        <c:pt idx="0">
                          <c:v>7.86%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magazine!$B$9</c:f>
                  <c:strCache>
                    <c:ptCount val="1"/>
                    <c:pt idx="0">
                      <c:v>7.95%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{A229F270-9415-0F47-8A33-6A864587E4A2}</c15:txfldGUID>
                      <c15:f>magazine!$B$9</c15:f>
                      <c15:dlblFieldTableCache>
                        <c:ptCount val="1"/>
                        <c:pt idx="0">
                          <c:v>7.95%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magazine!$B$10</c:f>
                  <c:strCache>
                    <c:ptCount val="1"/>
                    <c:pt idx="0">
                      <c:v>8.87%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{CBD8AC0E-EF79-B841-B628-34865CD8DE96}</c15:txfldGUID>
                      <c15:f>magazine!$B$10</c15:f>
                      <c15:dlblFieldTableCache>
                        <c:ptCount val="1"/>
                        <c:pt idx="0">
                          <c:v>8.87%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magazine!$B$11</c:f>
                  <c:strCache>
                    <c:ptCount val="1"/>
                    <c:pt idx="0">
                      <c:v>14.32%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{9EB313E6-1439-AD45-9AAA-FB2E1A14FDA4}</c15:txfldGUID>
                      <c15:f>magazine!$B$11</c15:f>
                      <c15:dlblFieldTableCache>
                        <c:ptCount val="1"/>
                        <c:pt idx="0">
                          <c:v>14.32%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magazine!$A$2:$A$11</c:f>
              <c:strCache>
                <c:ptCount val="10"/>
                <c:pt idx="0">
                  <c:v>The New Yorker</c:v>
                </c:pt>
                <c:pt idx="1">
                  <c:v>Teen Vogue</c:v>
                </c:pt>
                <c:pt idx="2">
                  <c:v>Marie Claire</c:v>
                </c:pt>
                <c:pt idx="3">
                  <c:v>Glamour</c:v>
                </c:pt>
                <c:pt idx="4">
                  <c:v>VANITY FAIR</c:v>
                </c:pt>
                <c:pt idx="5">
                  <c:v>Us Weekly</c:v>
                </c:pt>
                <c:pt idx="6">
                  <c:v>Rolling Stone</c:v>
                </c:pt>
                <c:pt idx="7">
                  <c:v>Hollywood Reporter</c:v>
                </c:pt>
                <c:pt idx="8">
                  <c:v>InStyle</c:v>
                </c:pt>
                <c:pt idx="9">
                  <c:v>Vogue Magazine</c:v>
                </c:pt>
              </c:strCache>
            </c:strRef>
          </c:cat>
          <c:val>
            <c:numRef>
              <c:f>magazine!$B$2:$B$11</c:f>
              <c:numCache>
                <c:formatCode>0.00%</c:formatCode>
                <c:ptCount val="10"/>
                <c:pt idx="0">
                  <c:v>0.0632</c:v>
                </c:pt>
                <c:pt idx="1">
                  <c:v>0.0647</c:v>
                </c:pt>
                <c:pt idx="2">
                  <c:v>0.0659</c:v>
                </c:pt>
                <c:pt idx="3">
                  <c:v>0.0693</c:v>
                </c:pt>
                <c:pt idx="4">
                  <c:v>0.077</c:v>
                </c:pt>
                <c:pt idx="5">
                  <c:v>0.0773</c:v>
                </c:pt>
                <c:pt idx="6">
                  <c:v>0.0786</c:v>
                </c:pt>
                <c:pt idx="7">
                  <c:v>0.0795</c:v>
                </c:pt>
                <c:pt idx="8">
                  <c:v>0.0887</c:v>
                </c:pt>
                <c:pt idx="9">
                  <c:v>0.1432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23396448"/>
        <c:axId val="-2023400560"/>
      </c:barChart>
      <c:catAx>
        <c:axId val="-20233964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3400560"/>
        <c:crosses val="autoZero"/>
        <c:auto val="1"/>
        <c:lblAlgn val="ctr"/>
        <c:lblOffset val="100"/>
        <c:noMultiLvlLbl val="0"/>
      </c:catAx>
      <c:valAx>
        <c:axId val="-2023400560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3396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Sears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'public figure'!$B$1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00FF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'public figure'!$B$2</c:f>
                  <c:strCache>
                    <c:ptCount val="1"/>
                    <c:pt idx="0">
                      <c:v>12.35%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{1EB741D3-ECC3-294E-A577-1EAFE7EB0BE3}</c15:txfldGUID>
                      <c15:f>'public figure'!$B$2</c15:f>
                      <c15:dlblFieldTableCache>
                        <c:ptCount val="1"/>
                        <c:pt idx="0">
                          <c:v>12.35%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'public figure'!$B$3</c:f>
                  <c:strCache>
                    <c:ptCount val="1"/>
                    <c:pt idx="0">
                      <c:v>13.12%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{78C8301C-7C2E-894D-8341-C28355F107CF}</c15:txfldGUID>
                      <c15:f>'public figure'!$B$3</c15:f>
                      <c15:dlblFieldTableCache>
                        <c:ptCount val="1"/>
                        <c:pt idx="0">
                          <c:v>13.12%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'public figure'!$B$4</c:f>
                  <c:strCache>
                    <c:ptCount val="1"/>
                    <c:pt idx="0">
                      <c:v>14.51%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{9B492460-1D1D-3042-9D59-57CB12ADAD1B}</c15:txfldGUID>
                      <c15:f>'public figure'!$B$4</c15:f>
                      <c15:dlblFieldTableCache>
                        <c:ptCount val="1"/>
                        <c:pt idx="0">
                          <c:v>14.51%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'public figure'!$B$5</c:f>
                  <c:strCache>
                    <c:ptCount val="1"/>
                    <c:pt idx="0">
                      <c:v>15.17%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{7D25ECC0-7D7F-9E48-969B-F1088D8FA0B7}</c15:txfldGUID>
                      <c15:f>'public figure'!$B$5</c15:f>
                      <c15:dlblFieldTableCache>
                        <c:ptCount val="1"/>
                        <c:pt idx="0">
                          <c:v>15.17%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'public figure'!$B$6</c:f>
                  <c:strCache>
                    <c:ptCount val="1"/>
                    <c:pt idx="0">
                      <c:v>16.61%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{F3BC95D0-C2ED-3541-ADAB-99334E0BD588}</c15:txfldGUID>
                      <c15:f>'public figure'!$B$6</c15:f>
                      <c15:dlblFieldTableCache>
                        <c:ptCount val="1"/>
                        <c:pt idx="0">
                          <c:v>16.61%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'public figure'!$B$7</c:f>
                  <c:strCache>
                    <c:ptCount val="1"/>
                    <c:pt idx="0">
                      <c:v>18.33%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{9E05C983-0F0B-9048-9C65-981CC8C73C12}</c15:txfldGUID>
                      <c15:f>'public figure'!$B$7</c15:f>
                      <c15:dlblFieldTableCache>
                        <c:ptCount val="1"/>
                        <c:pt idx="0">
                          <c:v>18.33%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'public figure'!$B$8</c:f>
                  <c:strCache>
                    <c:ptCount val="1"/>
                    <c:pt idx="0">
                      <c:v>18.71%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{C379A49C-AFC8-B841-8EDC-99C5D759C6CA}</c15:txfldGUID>
                      <c15:f>'public figure'!$B$8</c15:f>
                      <c15:dlblFieldTableCache>
                        <c:ptCount val="1"/>
                        <c:pt idx="0">
                          <c:v>18.71%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'public figure'!$B$9</c:f>
                  <c:strCache>
                    <c:ptCount val="1"/>
                    <c:pt idx="0">
                      <c:v>18.84%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{1E04243F-ED45-6A42-AD49-55AEA98D4544}</c15:txfldGUID>
                      <c15:f>'public figure'!$B$9</c15:f>
                      <c15:dlblFieldTableCache>
                        <c:ptCount val="1"/>
                        <c:pt idx="0">
                          <c:v>18.84%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'public figure'!$B$10</c:f>
                  <c:strCache>
                    <c:ptCount val="1"/>
                    <c:pt idx="0">
                      <c:v>22.51%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{B5644E03-1BEB-4040-8889-3F70D14E364D}</c15:txfldGUID>
                      <c15:f>'public figure'!$B$10</c15:f>
                      <c15:dlblFieldTableCache>
                        <c:ptCount val="1"/>
                        <c:pt idx="0">
                          <c:v>22.51%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'public figure'!$B$11</c:f>
                  <c:strCache>
                    <c:ptCount val="1"/>
                    <c:pt idx="0">
                      <c:v>27.53%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{B50D9CBF-CC09-9F44-8B15-236156F06D4E}</c15:txfldGUID>
                      <c15:f>'public figure'!$B$11</c15:f>
                      <c15:dlblFieldTableCache>
                        <c:ptCount val="1"/>
                        <c:pt idx="0">
                          <c:v>27.53%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'public figure'!$A$2:$A$11</c:f>
              <c:strCache>
                <c:ptCount val="10"/>
                <c:pt idx="0">
                  <c:v>Simon Cowell</c:v>
                </c:pt>
                <c:pt idx="1">
                  <c:v>Jimmy Kimmel</c:v>
                </c:pt>
                <c:pt idx="2">
                  <c:v>Samuel L. Jackson</c:v>
                </c:pt>
                <c:pt idx="3">
                  <c:v>Nicki Minaj</c:v>
                </c:pt>
                <c:pt idx="4">
                  <c:v>Anderson Cooper</c:v>
                </c:pt>
                <c:pt idx="5">
                  <c:v>Bill Gates</c:v>
                </c:pt>
                <c:pt idx="6">
                  <c:v>Ryan Seacrest</c:v>
                </c:pt>
                <c:pt idx="7">
                  <c:v>Kourtney Kardashian</c:v>
                </c:pt>
                <c:pt idx="8">
                  <c:v>Kim Kardashian West</c:v>
                </c:pt>
                <c:pt idx="9">
                  <c:v>Oprah Winfrey</c:v>
                </c:pt>
              </c:strCache>
            </c:strRef>
          </c:cat>
          <c:val>
            <c:numRef>
              <c:f>'public figure'!$B$2:$B$11</c:f>
              <c:numCache>
                <c:formatCode>0.00%</c:formatCode>
                <c:ptCount val="10"/>
                <c:pt idx="0">
                  <c:v>0.1235</c:v>
                </c:pt>
                <c:pt idx="1">
                  <c:v>0.1312</c:v>
                </c:pt>
                <c:pt idx="2">
                  <c:v>0.1451</c:v>
                </c:pt>
                <c:pt idx="3">
                  <c:v>0.1517</c:v>
                </c:pt>
                <c:pt idx="4">
                  <c:v>0.1661</c:v>
                </c:pt>
                <c:pt idx="5">
                  <c:v>0.1833</c:v>
                </c:pt>
                <c:pt idx="6">
                  <c:v>0.1871</c:v>
                </c:pt>
                <c:pt idx="7">
                  <c:v>0.1884</c:v>
                </c:pt>
                <c:pt idx="8">
                  <c:v>0.2251</c:v>
                </c:pt>
                <c:pt idx="9">
                  <c:v>0.2753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40093840"/>
        <c:axId val="1922890208"/>
      </c:barChart>
      <c:catAx>
        <c:axId val="19400938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2890208"/>
        <c:crosses val="autoZero"/>
        <c:auto val="1"/>
        <c:lblAlgn val="ctr"/>
        <c:lblOffset val="100"/>
        <c:noMultiLvlLbl val="0"/>
      </c:catAx>
      <c:valAx>
        <c:axId val="1922890208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0093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J.C. Penney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'public figure'!$B$1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640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'public figure'!$B$2</c:f>
                  <c:strCache>
                    <c:ptCount val="1"/>
                    <c:pt idx="0">
                      <c:v>12.23%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{19D74715-D104-1747-B5C4-1163B4F848F0}</c15:txfldGUID>
                      <c15:f>'public figure'!$B$2</c15:f>
                      <c15:dlblFieldTableCache>
                        <c:ptCount val="1"/>
                        <c:pt idx="0">
                          <c:v>12.23%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'public figure'!$B$3</c:f>
                  <c:strCache>
                    <c:ptCount val="1"/>
                    <c:pt idx="0">
                      <c:v>13.27%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{23751338-EF86-6A4C-B1B1-8518988CAAA9}</c15:txfldGUID>
                      <c15:f>'public figure'!$B$3</c15:f>
                      <c15:dlblFieldTableCache>
                        <c:ptCount val="1"/>
                        <c:pt idx="0">
                          <c:v>13.27%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'public figure'!$B$4</c:f>
                  <c:strCache>
                    <c:ptCount val="1"/>
                    <c:pt idx="0">
                      <c:v>14.75%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{0DE54AC5-6CD2-9F4C-9DC9-45CC391F0A4F}</c15:txfldGUID>
                      <c15:f>'public figure'!$B$4</c15:f>
                      <c15:dlblFieldTableCache>
                        <c:ptCount val="1"/>
                        <c:pt idx="0">
                          <c:v>14.75%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'public figure'!$B$5</c:f>
                  <c:strCache>
                    <c:ptCount val="1"/>
                    <c:pt idx="0">
                      <c:v>15.70%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{C65BD8CF-D67B-9343-9689-8748F6753C98}</c15:txfldGUID>
                      <c15:f>'public figure'!$B$5</c15:f>
                      <c15:dlblFieldTableCache>
                        <c:ptCount val="1"/>
                        <c:pt idx="0">
                          <c:v>15.70%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'public figure'!$B$6</c:f>
                  <c:strCache>
                    <c:ptCount val="1"/>
                    <c:pt idx="0">
                      <c:v>16.21%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{79A7D8E8-B758-3344-8476-4B9AE455B425}</c15:txfldGUID>
                      <c15:f>'public figure'!$B$6</c15:f>
                      <c15:dlblFieldTableCache>
                        <c:ptCount val="1"/>
                        <c:pt idx="0">
                          <c:v>16.21%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'public figure'!$B$7</c:f>
                  <c:strCache>
                    <c:ptCount val="1"/>
                    <c:pt idx="0">
                      <c:v>18.03%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{F74AAC3C-D420-274B-89EA-1D0E164A9338}</c15:txfldGUID>
                      <c15:f>'public figure'!$B$7</c15:f>
                      <c15:dlblFieldTableCache>
                        <c:ptCount val="1"/>
                        <c:pt idx="0">
                          <c:v>18.03%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'public figure'!$B$8</c:f>
                  <c:strCache>
                    <c:ptCount val="1"/>
                    <c:pt idx="0">
                      <c:v>18.11%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{009000C2-DF22-2F42-BFD7-C0104B3D9369}</c15:txfldGUID>
                      <c15:f>'public figure'!$B$8</c15:f>
                      <c15:dlblFieldTableCache>
                        <c:ptCount val="1"/>
                        <c:pt idx="0">
                          <c:v>18.11%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'public figure'!$B$9</c:f>
                  <c:strCache>
                    <c:ptCount val="1"/>
                    <c:pt idx="0">
                      <c:v>19.42%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{DAD51594-BF50-C148-B8DA-4F1805F354AA}</c15:txfldGUID>
                      <c15:f>'public figure'!$B$9</c15:f>
                      <c15:dlblFieldTableCache>
                        <c:ptCount val="1"/>
                        <c:pt idx="0">
                          <c:v>19.42%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'public figure'!$B$10</c:f>
                  <c:strCache>
                    <c:ptCount val="1"/>
                    <c:pt idx="0">
                      <c:v>23.85%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{91B9F6E5-4141-DA4A-989D-60462B9BD2DF}</c15:txfldGUID>
                      <c15:f>'public figure'!$B$10</c15:f>
                      <c15:dlblFieldTableCache>
                        <c:ptCount val="1"/>
                        <c:pt idx="0">
                          <c:v>23.85%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'public figure'!$B$11</c:f>
                  <c:strCache>
                    <c:ptCount val="1"/>
                    <c:pt idx="0">
                      <c:v>26.73%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{8E0819D2-3AAD-5541-9541-A71EA5F9F980}</c15:txfldGUID>
                      <c15:f>'public figure'!$B$11</c15:f>
                      <c15:dlblFieldTableCache>
                        <c:ptCount val="1"/>
                        <c:pt idx="0">
                          <c:v>26.73%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'public figure'!$A$2:$A$11</c:f>
              <c:strCache>
                <c:ptCount val="10"/>
                <c:pt idx="0">
                  <c:v>NICKI MINAJ</c:v>
                </c:pt>
                <c:pt idx="1">
                  <c:v>Jimmy Kimmel</c:v>
                </c:pt>
                <c:pt idx="2">
                  <c:v>Bill Gates</c:v>
                </c:pt>
                <c:pt idx="3">
                  <c:v>Aziz Ansari</c:v>
                </c:pt>
                <c:pt idx="4">
                  <c:v>Donald Trump </c:v>
                </c:pt>
                <c:pt idx="5">
                  <c:v>Ryan Seacrest</c:v>
                </c:pt>
                <c:pt idx="6">
                  <c:v>Seth MacFarlane</c:v>
                </c:pt>
                <c:pt idx="7">
                  <c:v>Steve Harvey</c:v>
                </c:pt>
                <c:pt idx="8">
                  <c:v>Kim Kardashian West</c:v>
                </c:pt>
                <c:pt idx="9">
                  <c:v>Oprah Winfrey</c:v>
                </c:pt>
              </c:strCache>
            </c:strRef>
          </c:cat>
          <c:val>
            <c:numRef>
              <c:f>'public figure'!$B$2:$B$11</c:f>
              <c:numCache>
                <c:formatCode>0.00%</c:formatCode>
                <c:ptCount val="10"/>
                <c:pt idx="0">
                  <c:v>0.1223</c:v>
                </c:pt>
                <c:pt idx="1">
                  <c:v>0.1327</c:v>
                </c:pt>
                <c:pt idx="2">
                  <c:v>0.1475</c:v>
                </c:pt>
                <c:pt idx="3">
                  <c:v>0.157</c:v>
                </c:pt>
                <c:pt idx="4">
                  <c:v>0.1621</c:v>
                </c:pt>
                <c:pt idx="5">
                  <c:v>0.1803</c:v>
                </c:pt>
                <c:pt idx="6">
                  <c:v>0.1811</c:v>
                </c:pt>
                <c:pt idx="7">
                  <c:v>0.1942</c:v>
                </c:pt>
                <c:pt idx="8">
                  <c:v>0.2385</c:v>
                </c:pt>
                <c:pt idx="9">
                  <c:v>0.2673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26501824"/>
        <c:axId val="-2026079680"/>
      </c:barChart>
      <c:catAx>
        <c:axId val="-202650182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6079680"/>
        <c:crosses val="autoZero"/>
        <c:auto val="1"/>
        <c:lblAlgn val="ctr"/>
        <c:lblOffset val="100"/>
        <c:noMultiLvlLbl val="0"/>
      </c:catAx>
      <c:valAx>
        <c:axId val="-2026079680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6501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Lowe’s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'public figure'!$B$1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B8860B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'public figure'!$B$2</c:f>
                  <c:strCache>
                    <c:ptCount val="1"/>
                    <c:pt idx="0">
                      <c:v>9.01%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{D378B674-4124-CF4E-88DC-A45570AF8910}</c15:txfldGUID>
                      <c15:f>'public figure'!$B$2</c15:f>
                      <c15:dlblFieldTableCache>
                        <c:ptCount val="1"/>
                        <c:pt idx="0">
                          <c:v>9.01%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'public figure'!$B$3</c:f>
                  <c:strCache>
                    <c:ptCount val="1"/>
                    <c:pt idx="0">
                      <c:v>9.59%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{DD50E30C-ED4E-AA4B-8058-DEFFF142BCCA}</c15:txfldGUID>
                      <c15:f>'public figure'!$B$3</c15:f>
                      <c15:dlblFieldTableCache>
                        <c:ptCount val="1"/>
                        <c:pt idx="0">
                          <c:v>9.59%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'public figure'!$B$4</c:f>
                  <c:strCache>
                    <c:ptCount val="1"/>
                    <c:pt idx="0">
                      <c:v>9.87%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{B38ADC16-45FA-B64B-8AB8-19D36390ADBB}</c15:txfldGUID>
                      <c15:f>'public figure'!$B$4</c15:f>
                      <c15:dlblFieldTableCache>
                        <c:ptCount val="1"/>
                        <c:pt idx="0">
                          <c:v>9.87%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'public figure'!$B$5</c:f>
                  <c:strCache>
                    <c:ptCount val="1"/>
                    <c:pt idx="0">
                      <c:v>11.14%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{8630D0CC-7B28-5948-B1A3-CE1946557715}</c15:txfldGUID>
                      <c15:f>'public figure'!$B$5</c15:f>
                      <c15:dlblFieldTableCache>
                        <c:ptCount val="1"/>
                        <c:pt idx="0">
                          <c:v>11.14%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'public figure'!$B$6</c:f>
                  <c:strCache>
                    <c:ptCount val="1"/>
                    <c:pt idx="0">
                      <c:v>11.36%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{9652E19B-0893-AD48-9EAB-4E7B28507D5D}</c15:txfldGUID>
                      <c15:f>'public figure'!$B$6</c15:f>
                      <c15:dlblFieldTableCache>
                        <c:ptCount val="1"/>
                        <c:pt idx="0">
                          <c:v>11.36%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'public figure'!$B$7</c:f>
                  <c:strCache>
                    <c:ptCount val="1"/>
                    <c:pt idx="0">
                      <c:v>11.53%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{2B871ED3-BA23-BB42-A098-B42BC58B1C72}</c15:txfldGUID>
                      <c15:f>'public figure'!$B$7</c15:f>
                      <c15:dlblFieldTableCache>
                        <c:ptCount val="1"/>
                        <c:pt idx="0">
                          <c:v>11.53%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'public figure'!$B$8</c:f>
                  <c:strCache>
                    <c:ptCount val="1"/>
                    <c:pt idx="0">
                      <c:v>11.60%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{38465407-B42B-9049-BAF4-9F9A06B3F7A2}</c15:txfldGUID>
                      <c15:f>'public figure'!$B$8</c15:f>
                      <c15:dlblFieldTableCache>
                        <c:ptCount val="1"/>
                        <c:pt idx="0">
                          <c:v>11.60%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'public figure'!$B$9</c:f>
                  <c:strCache>
                    <c:ptCount val="1"/>
                    <c:pt idx="0">
                      <c:v>12.60%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{BF855F10-DE75-5042-92DB-721F7C5324B0}</c15:txfldGUID>
                      <c15:f>'public figure'!$B$9</c15:f>
                      <c15:dlblFieldTableCache>
                        <c:ptCount val="1"/>
                        <c:pt idx="0">
                          <c:v>12.60%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'public figure'!$B$10</c:f>
                  <c:strCache>
                    <c:ptCount val="1"/>
                    <c:pt idx="0">
                      <c:v>15.68%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{92081288-A63B-5140-A9C1-3DBBDA17DD52}</c15:txfldGUID>
                      <c15:f>'public figure'!$B$10</c15:f>
                      <c15:dlblFieldTableCache>
                        <c:ptCount val="1"/>
                        <c:pt idx="0">
                          <c:v>15.68%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'public figure'!$B$11</c:f>
                  <c:strCache>
                    <c:ptCount val="1"/>
                    <c:pt idx="0">
                      <c:v>18.45%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{63572574-85BB-8742-A357-E2B9D7EFA5DD}</c15:txfldGUID>
                      <c15:f>'public figure'!$B$11</c15:f>
                      <c15:dlblFieldTableCache>
                        <c:ptCount val="1"/>
                        <c:pt idx="0">
                          <c:v>18.45%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'public figure'!$A$2:$A$11</c:f>
              <c:strCache>
                <c:ptCount val="10"/>
                <c:pt idx="0">
                  <c:v>Bill Clinton</c:v>
                </c:pt>
                <c:pt idx="1">
                  <c:v>Kourtney Kardashian</c:v>
                </c:pt>
                <c:pt idx="2">
                  <c:v>Martha Stewart</c:v>
                </c:pt>
                <c:pt idx="3">
                  <c:v>Jimmy Kimmel</c:v>
                </c:pt>
                <c:pt idx="4">
                  <c:v>Anderson Cooper</c:v>
                </c:pt>
                <c:pt idx="5">
                  <c:v>Donald J. Trump</c:v>
                </c:pt>
                <c:pt idx="6">
                  <c:v>Ryan Seacrest</c:v>
                </c:pt>
                <c:pt idx="7">
                  <c:v>Kim Kardashian West</c:v>
                </c:pt>
                <c:pt idx="8">
                  <c:v>Bill Gates</c:v>
                </c:pt>
                <c:pt idx="9">
                  <c:v>Oprah Winfrey</c:v>
                </c:pt>
              </c:strCache>
            </c:strRef>
          </c:cat>
          <c:val>
            <c:numRef>
              <c:f>'public figure'!$B$2:$B$11</c:f>
              <c:numCache>
                <c:formatCode>0.00%</c:formatCode>
                <c:ptCount val="10"/>
                <c:pt idx="0">
                  <c:v>0.0901</c:v>
                </c:pt>
                <c:pt idx="1">
                  <c:v>0.0959</c:v>
                </c:pt>
                <c:pt idx="2">
                  <c:v>0.0987</c:v>
                </c:pt>
                <c:pt idx="3">
                  <c:v>0.1114</c:v>
                </c:pt>
                <c:pt idx="4">
                  <c:v>0.1136</c:v>
                </c:pt>
                <c:pt idx="5">
                  <c:v>0.1153</c:v>
                </c:pt>
                <c:pt idx="6">
                  <c:v>0.116</c:v>
                </c:pt>
                <c:pt idx="7">
                  <c:v>0.126</c:v>
                </c:pt>
                <c:pt idx="8">
                  <c:v>0.1568</c:v>
                </c:pt>
                <c:pt idx="9">
                  <c:v>0.1845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847666384"/>
        <c:axId val="-2026679520"/>
      </c:barChart>
      <c:catAx>
        <c:axId val="18476663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26679520"/>
        <c:crosses val="autoZero"/>
        <c:auto val="1"/>
        <c:lblAlgn val="ctr"/>
        <c:lblOffset val="100"/>
        <c:noMultiLvlLbl val="0"/>
      </c:catAx>
      <c:valAx>
        <c:axId val="-2026679520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7666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Sears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athlete!$B$1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00FF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athlete!$B$2</c:f>
                  <c:strCache>
                    <c:ptCount val="1"/>
                    <c:pt idx="0">
                      <c:v>6.29%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{73F49E31-4252-FF4C-8CAC-956F6FD15D7E}</c15:txfldGUID>
                      <c15:f>athlete!$B$2</c15:f>
                      <c15:dlblFieldTableCache>
                        <c:ptCount val="1"/>
                        <c:pt idx="0">
                          <c:v>6.29%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athlete!$B$3</c:f>
                  <c:strCache>
                    <c:ptCount val="1"/>
                    <c:pt idx="0">
                      <c:v>6.81%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{2C2330A3-CCF3-8343-A1E2-9F5135F35FED}</c15:txfldGUID>
                      <c15:f>athlete!$B$3</c15:f>
                      <c15:dlblFieldTableCache>
                        <c:ptCount val="1"/>
                        <c:pt idx="0">
                          <c:v>6.81%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athlete!$B$4</c:f>
                  <c:strCache>
                    <c:ptCount val="1"/>
                    <c:pt idx="0">
                      <c:v>6.89%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{75DD5B62-1199-184E-8507-FE45720DF2BF}</c15:txfldGUID>
                      <c15:f>athlete!$B$4</c15:f>
                      <c15:dlblFieldTableCache>
                        <c:ptCount val="1"/>
                        <c:pt idx="0">
                          <c:v>6.89%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athlete!$B$5</c:f>
                  <c:strCache>
                    <c:ptCount val="1"/>
                    <c:pt idx="0">
                      <c:v>7.09%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{A7B244F3-AA29-334B-9963-7E7F09E1FFC1}</c15:txfldGUID>
                      <c15:f>athlete!$B$5</c15:f>
                      <c15:dlblFieldTableCache>
                        <c:ptCount val="1"/>
                        <c:pt idx="0">
                          <c:v>7.09%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athlete!$B$6</c:f>
                  <c:strCache>
                    <c:ptCount val="1"/>
                    <c:pt idx="0">
                      <c:v>7.48%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{AC8BD574-6A8C-6D4B-86BD-32B83F8D7944}</c15:txfldGUID>
                      <c15:f>athlete!$B$6</c15:f>
                      <c15:dlblFieldTableCache>
                        <c:ptCount val="1"/>
                        <c:pt idx="0">
                          <c:v>7.48%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athlete!$B$7</c:f>
                  <c:strCache>
                    <c:ptCount val="1"/>
                    <c:pt idx="0">
                      <c:v>8.51%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{60AFCB7E-3CCF-1743-9FEF-AB1275FB449C}</c15:txfldGUID>
                      <c15:f>athlete!$B$7</c15:f>
                      <c15:dlblFieldTableCache>
                        <c:ptCount val="1"/>
                        <c:pt idx="0">
                          <c:v>8.51%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athlete!$B$8</c:f>
                  <c:strCache>
                    <c:ptCount val="1"/>
                    <c:pt idx="0">
                      <c:v>9.83%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{7CA25009-0F0E-A146-B209-6E58399372B3}</c15:txfldGUID>
                      <c15:f>athlete!$B$8</c15:f>
                      <c15:dlblFieldTableCache>
                        <c:ptCount val="1"/>
                        <c:pt idx="0">
                          <c:v>9.83%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athlete!$B$9</c:f>
                  <c:strCache>
                    <c:ptCount val="1"/>
                    <c:pt idx="0">
                      <c:v>11.11%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{386C2FE7-2FFD-6F4F-9D3B-4F5FFA8270AA}</c15:txfldGUID>
                      <c15:f>athlete!$B$9</c15:f>
                      <c15:dlblFieldTableCache>
                        <c:ptCount val="1"/>
                        <c:pt idx="0">
                          <c:v>11.11%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athlete!$B$10</c:f>
                  <c:strCache>
                    <c:ptCount val="1"/>
                    <c:pt idx="0">
                      <c:v>12.63%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{1747154E-B20E-FB4C-9ED8-019E36FBD906}</c15:txfldGUID>
                      <c15:f>athlete!$B$10</c15:f>
                      <c15:dlblFieldTableCache>
                        <c:ptCount val="1"/>
                        <c:pt idx="0">
                          <c:v>12.63%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athlete!$B$11</c:f>
                  <c:strCache>
                    <c:ptCount val="1"/>
                    <c:pt idx="0">
                      <c:v>17.12%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{A93F3B07-F1CC-6E4F-AF80-5DEF8B9F4D79}</c15:txfldGUID>
                      <c15:f>athlete!$B$11</c15:f>
                      <c15:dlblFieldTableCache>
                        <c:ptCount val="1"/>
                        <c:pt idx="0">
                          <c:v>17.12%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athlete!$A$2:$A$11</c:f>
              <c:strCache>
                <c:ptCount val="10"/>
                <c:pt idx="0">
                  <c:v>Floyd Mayweather</c:v>
                </c:pt>
                <c:pt idx="1">
                  <c:v>Chris Paul</c:v>
                </c:pt>
                <c:pt idx="2">
                  <c:v>Cristiano Ronaldo</c:v>
                </c:pt>
                <c:pt idx="3">
                  <c:v>Serena Williams</c:v>
                </c:pt>
                <c:pt idx="4">
                  <c:v>Dwight Howard</c:v>
                </c:pt>
                <c:pt idx="5">
                  <c:v>Carmelo Anthony</c:v>
                </c:pt>
                <c:pt idx="6">
                  <c:v>Kobe Bryant</c:v>
                </c:pt>
                <c:pt idx="7">
                  <c:v>Kevin Durant</c:v>
                </c:pt>
                <c:pt idx="8">
                  <c:v>SHAQ</c:v>
                </c:pt>
                <c:pt idx="9">
                  <c:v>LeBron James</c:v>
                </c:pt>
              </c:strCache>
            </c:strRef>
          </c:cat>
          <c:val>
            <c:numRef>
              <c:f>athlete!$B$2:$B$11</c:f>
              <c:numCache>
                <c:formatCode>0.00%</c:formatCode>
                <c:ptCount val="10"/>
                <c:pt idx="0">
                  <c:v>0.0629</c:v>
                </c:pt>
                <c:pt idx="1">
                  <c:v>0.0681</c:v>
                </c:pt>
                <c:pt idx="2">
                  <c:v>0.0689</c:v>
                </c:pt>
                <c:pt idx="3">
                  <c:v>0.0709</c:v>
                </c:pt>
                <c:pt idx="4">
                  <c:v>0.0748</c:v>
                </c:pt>
                <c:pt idx="5">
                  <c:v>0.0851</c:v>
                </c:pt>
                <c:pt idx="6">
                  <c:v>0.0983</c:v>
                </c:pt>
                <c:pt idx="7">
                  <c:v>0.1111</c:v>
                </c:pt>
                <c:pt idx="8">
                  <c:v>0.1263</c:v>
                </c:pt>
                <c:pt idx="9">
                  <c:v>0.1712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89294912"/>
        <c:axId val="1989939104"/>
      </c:barChart>
      <c:catAx>
        <c:axId val="19892949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9939104"/>
        <c:crosses val="autoZero"/>
        <c:auto val="1"/>
        <c:lblAlgn val="ctr"/>
        <c:lblOffset val="100"/>
        <c:noMultiLvlLbl val="0"/>
      </c:catAx>
      <c:valAx>
        <c:axId val="1989939104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929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J.C.</a:t>
            </a:r>
            <a:r>
              <a:rPr lang="en-US" baseline="0" dirty="0" smtClean="0"/>
              <a:t> Penney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athlete!$B$1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640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athlete!$B$2</c:f>
                  <c:strCache>
                    <c:ptCount val="1"/>
                    <c:pt idx="0">
                      <c:v>5.31%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{1773DC57-437C-744C-B3DA-732AAD867997}</c15:txfldGUID>
                      <c15:f>athlete!$B$2</c15:f>
                      <c15:dlblFieldTableCache>
                        <c:ptCount val="1"/>
                        <c:pt idx="0">
                          <c:v>5.31%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athlete!$B$3</c:f>
                  <c:strCache>
                    <c:ptCount val="1"/>
                    <c:pt idx="0">
                      <c:v>5.86%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{6C456394-58E7-A748-8E6F-10128A5432BB}</c15:txfldGUID>
                      <c15:f>athlete!$B$3</c15:f>
                      <c15:dlblFieldTableCache>
                        <c:ptCount val="1"/>
                        <c:pt idx="0">
                          <c:v>5.86%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athlete!$B$4</c:f>
                  <c:strCache>
                    <c:ptCount val="1"/>
                    <c:pt idx="0">
                      <c:v>6.15%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{15B5E675-C2A9-E748-AD84-661BA4C74A1F}</c15:txfldGUID>
                      <c15:f>athlete!$B$4</c15:f>
                      <c15:dlblFieldTableCache>
                        <c:ptCount val="1"/>
                        <c:pt idx="0">
                          <c:v>6.15%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athlete!$B$5</c:f>
                  <c:strCache>
                    <c:ptCount val="1"/>
                    <c:pt idx="0">
                      <c:v>6.39%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{9E3C5C3B-6C99-3344-9D0A-2A415F02E0F1}</c15:txfldGUID>
                      <c15:f>athlete!$B$5</c15:f>
                      <c15:dlblFieldTableCache>
                        <c:ptCount val="1"/>
                        <c:pt idx="0">
                          <c:v>6.39%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athlete!$B$6</c:f>
                  <c:strCache>
                    <c:ptCount val="1"/>
                    <c:pt idx="0">
                      <c:v>6.55%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{5F3BDC8C-AD3F-8D4D-9FAE-CB6484656EFD}</c15:txfldGUID>
                      <c15:f>athlete!$B$6</c15:f>
                      <c15:dlblFieldTableCache>
                        <c:ptCount val="1"/>
                        <c:pt idx="0">
                          <c:v>6.55%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athlete!$B$7</c:f>
                  <c:strCache>
                    <c:ptCount val="1"/>
                    <c:pt idx="0">
                      <c:v>7.80%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{88318224-7D3F-EF43-BC1E-9FDC35373463}</c15:txfldGUID>
                      <c15:f>athlete!$B$7</c15:f>
                      <c15:dlblFieldTableCache>
                        <c:ptCount val="1"/>
                        <c:pt idx="0">
                          <c:v>7.80%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athlete!$B$8</c:f>
                  <c:strCache>
                    <c:ptCount val="1"/>
                    <c:pt idx="0">
                      <c:v>9.32%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{C4C31718-D56E-8B4B-BC7C-258E7D4D9BBC}</c15:txfldGUID>
                      <c15:f>athlete!$B$8</c15:f>
                      <c15:dlblFieldTableCache>
                        <c:ptCount val="1"/>
                        <c:pt idx="0">
                          <c:v>9.32%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athlete!$B$9</c:f>
                  <c:strCache>
                    <c:ptCount val="1"/>
                    <c:pt idx="0">
                      <c:v>10.98%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{7781CB12-329D-E94E-B283-6EE5FEA6EF78}</c15:txfldGUID>
                      <c15:f>athlete!$B$9</c15:f>
                      <c15:dlblFieldTableCache>
                        <c:ptCount val="1"/>
                        <c:pt idx="0">
                          <c:v>10.98%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athlete!$B$10</c:f>
                  <c:strCache>
                    <c:ptCount val="1"/>
                    <c:pt idx="0">
                      <c:v>11.34%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{78EE8C3F-F252-EC43-8A96-2FFCDE4B1FA6}</c15:txfldGUID>
                      <c15:f>athlete!$B$10</c15:f>
                      <c15:dlblFieldTableCache>
                        <c:ptCount val="1"/>
                        <c:pt idx="0">
                          <c:v>11.34%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athlete!$B$11</c:f>
                  <c:strCache>
                    <c:ptCount val="1"/>
                    <c:pt idx="0">
                      <c:v>17.24%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{E9787552-D77C-9C4F-94FC-27545F865098}</c15:txfldGUID>
                      <c15:f>athlete!$B$11</c15:f>
                      <c15:dlblFieldTableCache>
                        <c:ptCount val="1"/>
                        <c:pt idx="0">
                          <c:v>17.24%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athlete!$A$2:$A$11</c:f>
              <c:strCache>
                <c:ptCount val="10"/>
                <c:pt idx="0">
                  <c:v>Dwayne Wade</c:v>
                </c:pt>
                <c:pt idx="1">
                  <c:v>Floyd Mayweather</c:v>
                </c:pt>
                <c:pt idx="2">
                  <c:v>Chris Paul</c:v>
                </c:pt>
                <c:pt idx="3">
                  <c:v>Serena Williams</c:v>
                </c:pt>
                <c:pt idx="4">
                  <c:v>Dwight Howard</c:v>
                </c:pt>
                <c:pt idx="5">
                  <c:v>Tim Tebow</c:v>
                </c:pt>
                <c:pt idx="6">
                  <c:v>Kobe Bryant</c:v>
                </c:pt>
                <c:pt idx="7">
                  <c:v>Kevin Durant</c:v>
                </c:pt>
                <c:pt idx="8">
                  <c:v>SHAQ</c:v>
                </c:pt>
                <c:pt idx="9">
                  <c:v>LeBron James</c:v>
                </c:pt>
              </c:strCache>
            </c:strRef>
          </c:cat>
          <c:val>
            <c:numRef>
              <c:f>athlete!$B$2:$B$11</c:f>
              <c:numCache>
                <c:formatCode>0.00%</c:formatCode>
                <c:ptCount val="10"/>
                <c:pt idx="0">
                  <c:v>0.0531</c:v>
                </c:pt>
                <c:pt idx="1">
                  <c:v>0.0586</c:v>
                </c:pt>
                <c:pt idx="2">
                  <c:v>0.0615</c:v>
                </c:pt>
                <c:pt idx="3">
                  <c:v>0.0639</c:v>
                </c:pt>
                <c:pt idx="4">
                  <c:v>0.0655</c:v>
                </c:pt>
                <c:pt idx="5">
                  <c:v>0.078</c:v>
                </c:pt>
                <c:pt idx="6">
                  <c:v>0.0932</c:v>
                </c:pt>
                <c:pt idx="7">
                  <c:v>0.1098</c:v>
                </c:pt>
                <c:pt idx="8">
                  <c:v>0.1134</c:v>
                </c:pt>
                <c:pt idx="9">
                  <c:v>0.1724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22245344"/>
        <c:axId val="1922240448"/>
      </c:barChart>
      <c:catAx>
        <c:axId val="19222453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2240448"/>
        <c:crosses val="autoZero"/>
        <c:auto val="1"/>
        <c:lblAlgn val="ctr"/>
        <c:lblOffset val="100"/>
        <c:noMultiLvlLbl val="0"/>
      </c:catAx>
      <c:valAx>
        <c:axId val="1922240448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2245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Lowe’s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athlete!$B$1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B8860B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athlete!$B$2</c:f>
                  <c:strCache>
                    <c:ptCount val="1"/>
                    <c:pt idx="0">
                      <c:v>4.73%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{5179842C-0E4A-2244-A734-EDEBF8B620F4}</c15:txfldGUID>
                      <c15:f>athlete!$B$2</c15:f>
                      <c15:dlblFieldTableCache>
                        <c:ptCount val="1"/>
                        <c:pt idx="0">
                          <c:v>4.73%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athlete!$B$3</c:f>
                  <c:strCache>
                    <c:ptCount val="1"/>
                    <c:pt idx="0">
                      <c:v>4.96%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{9591157A-8B2A-4B48-BA97-74315CB3B009}</c15:txfldGUID>
                      <c15:f>athlete!$B$3</c15:f>
                      <c15:dlblFieldTableCache>
                        <c:ptCount val="1"/>
                        <c:pt idx="0">
                          <c:v>4.96%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athlete!$B$4</c:f>
                  <c:strCache>
                    <c:ptCount val="1"/>
                    <c:pt idx="0">
                      <c:v>5.05%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{39698B73-0E72-8745-87D9-F82F17E41BB9}</c15:txfldGUID>
                      <c15:f>athlete!$B$4</c15:f>
                      <c15:dlblFieldTableCache>
                        <c:ptCount val="1"/>
                        <c:pt idx="0">
                          <c:v>5.05%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athlete!$B$5</c:f>
                  <c:strCache>
                    <c:ptCount val="1"/>
                    <c:pt idx="0">
                      <c:v>5.13%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{50515F6A-ED56-D74C-8525-1840D4B9EA7B}</c15:txfldGUID>
                      <c15:f>athlete!$B$5</c15:f>
                      <c15:dlblFieldTableCache>
                        <c:ptCount val="1"/>
                        <c:pt idx="0">
                          <c:v>5.13%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athlete!$B$6</c:f>
                  <c:strCache>
                    <c:ptCount val="1"/>
                    <c:pt idx="0">
                      <c:v>5.55%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{72FB97F4-58BC-604D-A3EA-C4F22817C072}</c15:txfldGUID>
                      <c15:f>athlete!$B$6</c15:f>
                      <c15:dlblFieldTableCache>
                        <c:ptCount val="1"/>
                        <c:pt idx="0">
                          <c:v>5.55%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athlete!$B$7</c:f>
                  <c:strCache>
                    <c:ptCount val="1"/>
                    <c:pt idx="0">
                      <c:v>6.31%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{78F2D7C0-5EEE-084E-A598-60D39A54C655}</c15:txfldGUID>
                      <c15:f>athlete!$B$7</c15:f>
                      <c15:dlblFieldTableCache>
                        <c:ptCount val="1"/>
                        <c:pt idx="0">
                          <c:v>6.31%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athlete!$B$8</c:f>
                  <c:strCache>
                    <c:ptCount val="1"/>
                    <c:pt idx="0">
                      <c:v>6.41%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{2050EB93-CB91-F24A-A065-5E1CDBF5CA50}</c15:txfldGUID>
                      <c15:f>athlete!$B$8</c15:f>
                      <c15:dlblFieldTableCache>
                        <c:ptCount val="1"/>
                        <c:pt idx="0">
                          <c:v>6.41%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athlete!$B$9</c:f>
                  <c:strCache>
                    <c:ptCount val="1"/>
                    <c:pt idx="0">
                      <c:v>7.54%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{E0C6E4D0-21AC-5B42-9BFA-54C280E5EC78}</c15:txfldGUID>
                      <c15:f>athlete!$B$9</c15:f>
                      <c15:dlblFieldTableCache>
                        <c:ptCount val="1"/>
                        <c:pt idx="0">
                          <c:v>7.54%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athlete!$B$10</c:f>
                  <c:strCache>
                    <c:ptCount val="1"/>
                    <c:pt idx="0">
                      <c:v>9.55%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{043D0D71-31D8-5549-9694-72AD7E41AD6A}</c15:txfldGUID>
                      <c15:f>athlete!$B$10</c15:f>
                      <c15:dlblFieldTableCache>
                        <c:ptCount val="1"/>
                        <c:pt idx="0">
                          <c:v>9.55%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athlete!$B$11</c:f>
                  <c:strCache>
                    <c:ptCount val="1"/>
                    <c:pt idx="0">
                      <c:v>11.78%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{3C0F7CBE-E48E-684F-BF02-71EA62FBECB3}</c15:txfldGUID>
                      <c15:f>athlete!$B$11</c15:f>
                      <c15:dlblFieldTableCache>
                        <c:ptCount val="1"/>
                        <c:pt idx="0">
                          <c:v>11.78%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athlete!$A$2:$A$11</c:f>
              <c:strCache>
                <c:ptCount val="10"/>
                <c:pt idx="0">
                  <c:v>Dwight Howard</c:v>
                </c:pt>
                <c:pt idx="1">
                  <c:v>Chris Paul</c:v>
                </c:pt>
                <c:pt idx="2">
                  <c:v>Dale Earnhardt Jr.</c:v>
                </c:pt>
                <c:pt idx="3">
                  <c:v>Carmelo Anthony</c:v>
                </c:pt>
                <c:pt idx="4">
                  <c:v>Tiger Woods</c:v>
                </c:pt>
                <c:pt idx="5">
                  <c:v>Tim Tebow</c:v>
                </c:pt>
                <c:pt idx="6">
                  <c:v>Kobe Bryant</c:v>
                </c:pt>
                <c:pt idx="7">
                  <c:v>Kevin Durant</c:v>
                </c:pt>
                <c:pt idx="8">
                  <c:v>SHAQ</c:v>
                </c:pt>
                <c:pt idx="9">
                  <c:v>LeBron James</c:v>
                </c:pt>
              </c:strCache>
            </c:strRef>
          </c:cat>
          <c:val>
            <c:numRef>
              <c:f>athlete!$B$2:$B$11</c:f>
              <c:numCache>
                <c:formatCode>0.00%</c:formatCode>
                <c:ptCount val="10"/>
                <c:pt idx="0">
                  <c:v>0.0473</c:v>
                </c:pt>
                <c:pt idx="1">
                  <c:v>0.0496</c:v>
                </c:pt>
                <c:pt idx="2">
                  <c:v>0.0505</c:v>
                </c:pt>
                <c:pt idx="3">
                  <c:v>0.0513</c:v>
                </c:pt>
                <c:pt idx="4">
                  <c:v>0.0555</c:v>
                </c:pt>
                <c:pt idx="5">
                  <c:v>0.0631</c:v>
                </c:pt>
                <c:pt idx="6">
                  <c:v>0.0641</c:v>
                </c:pt>
                <c:pt idx="7">
                  <c:v>0.0754</c:v>
                </c:pt>
                <c:pt idx="8">
                  <c:v>0.0955</c:v>
                </c:pt>
                <c:pt idx="9">
                  <c:v>0.1178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22199936"/>
        <c:axId val="1922193904"/>
      </c:barChart>
      <c:catAx>
        <c:axId val="19221999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2193904"/>
        <c:crosses val="autoZero"/>
        <c:auto val="1"/>
        <c:lblAlgn val="ctr"/>
        <c:lblOffset val="100"/>
        <c:noMultiLvlLbl val="0"/>
      </c:catAx>
      <c:valAx>
        <c:axId val="1922193904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2199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Sheet1!$A$2:$A$3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Sheet1!$B$2:$B$3</c:f>
              <c:numCache>
                <c:formatCode>#,##0</c:formatCode>
                <c:ptCount val="2"/>
                <c:pt idx="0">
                  <c:v>18774.0</c:v>
                </c:pt>
                <c:pt idx="1">
                  <c:v>13016.0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46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Sheet1!$A$2:$A$3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16880.0</c:v>
                </c:pt>
                <c:pt idx="1">
                  <c:v>9752.0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41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Lowe’s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company!$B$1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B8860B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company!$B$2</c:f>
                  <c:strCache>
                    <c:ptCount val="1"/>
                    <c:pt idx="0">
                      <c:v>6.61%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{3E18E11C-3BD9-A943-8266-0D2F1CB986B7}</c15:txfldGUID>
                      <c15:f>company!$B$2</c15:f>
                      <c15:dlblFieldTableCache>
                        <c:ptCount val="1"/>
                        <c:pt idx="0">
                          <c:v>6.61%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company!$B$3</c:f>
                  <c:strCache>
                    <c:ptCount val="1"/>
                    <c:pt idx="0">
                      <c:v>6.91%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{B4ACECEB-81C2-0547-BFE1-DD64D2C3BCED}</c15:txfldGUID>
                      <c15:f>company!$B$3</c15:f>
                      <c15:dlblFieldTableCache>
                        <c:ptCount val="1"/>
                        <c:pt idx="0">
                          <c:v>6.91%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company!$B$4</c:f>
                  <c:strCache>
                    <c:ptCount val="1"/>
                    <c:pt idx="0">
                      <c:v>6.91%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{FAF04BB7-8C25-A04D-B25D-0C1DB81DEC5E}</c15:txfldGUID>
                      <c15:f>company!$B$4</c15:f>
                      <c15:dlblFieldTableCache>
                        <c:ptCount val="1"/>
                        <c:pt idx="0">
                          <c:v>6.91%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company!$B$5</c:f>
                  <c:strCache>
                    <c:ptCount val="1"/>
                    <c:pt idx="0">
                      <c:v>7.57%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{5711F0FA-5C05-574D-9E33-D6B16436F1C9}</c15:txfldGUID>
                      <c15:f>company!$B$5</c15:f>
                      <c15:dlblFieldTableCache>
                        <c:ptCount val="1"/>
                        <c:pt idx="0">
                          <c:v>7.57%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company!$B$6</c:f>
                  <c:strCache>
                    <c:ptCount val="1"/>
                    <c:pt idx="0">
                      <c:v>8.48%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{1D6F55BB-DF4F-4446-9D69-D3302E25FE00}</c15:txfldGUID>
                      <c15:f>company!$B$6</c15:f>
                      <c15:dlblFieldTableCache>
                        <c:ptCount val="1"/>
                        <c:pt idx="0">
                          <c:v>8.48%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company!$B$7</c:f>
                  <c:strCache>
                    <c:ptCount val="1"/>
                    <c:pt idx="0">
                      <c:v>8.97%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{9B18CFEC-7D59-8543-BBE2-E9AF2C46DACF}</c15:txfldGUID>
                      <c15:f>company!$B$7</c15:f>
                      <c15:dlblFieldTableCache>
                        <c:ptCount val="1"/>
                        <c:pt idx="0">
                          <c:v>8.97%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company!$B$8</c:f>
                  <c:strCache>
                    <c:ptCount val="1"/>
                    <c:pt idx="0">
                      <c:v>10.17%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{47780EE1-978D-9D45-8F33-DB4FA82FAB3C}</c15:txfldGUID>
                      <c15:f>company!$B$8</c15:f>
                      <c15:dlblFieldTableCache>
                        <c:ptCount val="1"/>
                        <c:pt idx="0">
                          <c:v>10.17%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company!$B$9</c:f>
                  <c:strCache>
                    <c:ptCount val="1"/>
                    <c:pt idx="0">
                      <c:v>10.88%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{DC17853A-7A84-D048-A868-41487874FB2F}</c15:txfldGUID>
                      <c15:f>company!$B$9</c15:f>
                      <c15:dlblFieldTableCache>
                        <c:ptCount val="1"/>
                        <c:pt idx="0">
                          <c:v>10.88%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company!$B$10</c:f>
                  <c:strCache>
                    <c:ptCount val="1"/>
                    <c:pt idx="0">
                      <c:v>11.31%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{832388CC-08E7-9B49-84B4-4AD73E26723A}</c15:txfldGUID>
                      <c15:f>company!$B$10</c15:f>
                      <c15:dlblFieldTableCache>
                        <c:ptCount val="1"/>
                        <c:pt idx="0">
                          <c:v>11.31%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company!$B$11</c:f>
                  <c:strCache>
                    <c:ptCount val="1"/>
                    <c:pt idx="0">
                      <c:v>17.58%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{D4BCC43F-43C8-F84B-82A5-24E13BE6DA22}</c15:txfldGUID>
                      <c15:f>company!$B$11</c15:f>
                      <c15:dlblFieldTableCache>
                        <c:ptCount val="1"/>
                        <c:pt idx="0">
                          <c:v>17.58%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company!$A$2:$A$11</c:f>
              <c:strCache>
                <c:ptCount val="10"/>
                <c:pt idx="0">
                  <c:v>Panera Bread</c:v>
                </c:pt>
                <c:pt idx="1">
                  <c:v>CHANEL</c:v>
                </c:pt>
                <c:pt idx="2">
                  <c:v>Netflix US</c:v>
                </c:pt>
                <c:pt idx="3">
                  <c:v>Disney</c:v>
                </c:pt>
                <c:pt idx="4">
                  <c:v>Louis Vuitton</c:v>
                </c:pt>
                <c:pt idx="5">
                  <c:v>IKEA USA</c:v>
                </c:pt>
                <c:pt idx="6">
                  <c:v>Verizon</c:v>
                </c:pt>
                <c:pt idx="7">
                  <c:v>Microsoft</c:v>
                </c:pt>
                <c:pt idx="8">
                  <c:v>CVS Pharmacy</c:v>
                </c:pt>
                <c:pt idx="9">
                  <c:v>Walgreens</c:v>
                </c:pt>
              </c:strCache>
            </c:strRef>
          </c:cat>
          <c:val>
            <c:numRef>
              <c:f>company!$B$2:$B$11</c:f>
              <c:numCache>
                <c:formatCode>0.00%</c:formatCode>
                <c:ptCount val="10"/>
                <c:pt idx="0">
                  <c:v>0.0661</c:v>
                </c:pt>
                <c:pt idx="1">
                  <c:v>0.0691</c:v>
                </c:pt>
                <c:pt idx="2">
                  <c:v>0.0691</c:v>
                </c:pt>
                <c:pt idx="3">
                  <c:v>0.0757</c:v>
                </c:pt>
                <c:pt idx="4">
                  <c:v>0.0848</c:v>
                </c:pt>
                <c:pt idx="5">
                  <c:v>0.0897</c:v>
                </c:pt>
                <c:pt idx="6">
                  <c:v>0.1017</c:v>
                </c:pt>
                <c:pt idx="7">
                  <c:v>0.1088</c:v>
                </c:pt>
                <c:pt idx="8">
                  <c:v>0.1131</c:v>
                </c:pt>
                <c:pt idx="9">
                  <c:v>0.1758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91827248"/>
        <c:axId val="1991394544"/>
      </c:barChart>
      <c:catAx>
        <c:axId val="19918272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394544"/>
        <c:crosses val="autoZero"/>
        <c:auto val="1"/>
        <c:lblAlgn val="ctr"/>
        <c:lblOffset val="100"/>
        <c:noMultiLvlLbl val="0"/>
      </c:catAx>
      <c:valAx>
        <c:axId val="1991394544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827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/>
              <a:t>Chain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solidFill>
                <a:schemeClr val="tx1"/>
              </a:solidFill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Lowe's</c:v>
                </c:pt>
                <c:pt idx="1">
                  <c:v>J. C. Penney</c:v>
                </c:pt>
                <c:pt idx="2">
                  <c:v>Sears</c:v>
                </c:pt>
                <c:pt idx="3">
                  <c:v>Kmart</c:v>
                </c:pt>
                <c:pt idx="4">
                  <c:v>Sears Hometown Stores</c:v>
                </c:pt>
                <c:pt idx="5">
                  <c:v>Sears Outlet Stores</c:v>
                </c:pt>
              </c:strCache>
            </c:strRef>
          </c:cat>
          <c:val>
            <c:numRef>
              <c:f>Sheet1!$B$2:$B$7</c:f>
              <c:numCache>
                <c:formatCode>#,##0</c:formatCode>
                <c:ptCount val="6"/>
                <c:pt idx="0">
                  <c:v>9.9E6</c:v>
                </c:pt>
                <c:pt idx="1">
                  <c:v>9.5E6</c:v>
                </c:pt>
                <c:pt idx="2">
                  <c:v>5.1E6</c:v>
                </c:pt>
                <c:pt idx="3">
                  <c:v>3.9E6</c:v>
                </c:pt>
                <c:pt idx="4">
                  <c:v>360000.0</c:v>
                </c:pt>
                <c:pt idx="5">
                  <c:v>350000.0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2012796496"/>
        <c:axId val="2012748192"/>
      </c:barChart>
      <c:catAx>
        <c:axId val="2012796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2012748192"/>
        <c:crosses val="autoZero"/>
        <c:auto val="1"/>
        <c:lblAlgn val="ctr"/>
        <c:lblOffset val="100"/>
        <c:noMultiLvlLbl val="0"/>
      </c:catAx>
      <c:valAx>
        <c:axId val="201274819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2012796496"/>
        <c:crosses val="autoZero"/>
        <c:crossBetween val="between"/>
        <c:majorUnit val="4.0E6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 b="1" dirty="0"/>
              <a:t>Number of Twitter Followers: </a:t>
            </a:r>
            <a:r>
              <a:rPr lang="en-US" b="1" dirty="0" smtClean="0"/>
              <a:t>All </a:t>
            </a:r>
            <a:r>
              <a:rPr lang="en-US" b="1" dirty="0"/>
              <a:t>Audience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Freq</c:v>
                </c:pt>
              </c:strCache>
            </c:strRef>
          </c:tx>
          <c:spPr>
            <a:solidFill>
              <a:schemeClr val="accent1"/>
            </a:solidFill>
            <a:ln w="15875">
              <a:solidFill>
                <a:schemeClr val="tx1"/>
              </a:solidFill>
              <a:prstDash val="solid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0-500</c:v>
                </c:pt>
                <c:pt idx="1">
                  <c:v>501-1000</c:v>
                </c:pt>
                <c:pt idx="2">
                  <c:v>1001-2500</c:v>
                </c:pt>
                <c:pt idx="3">
                  <c:v>2501-5000</c:v>
                </c:pt>
                <c:pt idx="4">
                  <c:v>5001-10000</c:v>
                </c:pt>
                <c:pt idx="5">
                  <c:v>10001-20000</c:v>
                </c:pt>
                <c:pt idx="6">
                  <c:v>More than 20000</c:v>
                </c:pt>
              </c:strCache>
            </c:strRef>
          </c:cat>
          <c:val>
            <c:numRef>
              <c:f>Sheet1!$B$2:$B$8</c:f>
              <c:numCache>
                <c:formatCode>#,##0</c:formatCode>
                <c:ptCount val="7"/>
                <c:pt idx="0">
                  <c:v>159841.0</c:v>
                </c:pt>
                <c:pt idx="1">
                  <c:v>17515.0</c:v>
                </c:pt>
                <c:pt idx="2">
                  <c:v>8952.0</c:v>
                </c:pt>
                <c:pt idx="3">
                  <c:v>2548.0</c:v>
                </c:pt>
                <c:pt idx="4">
                  <c:v>1901.0</c:v>
                </c:pt>
                <c:pt idx="5">
                  <c:v>1489.0</c:v>
                </c:pt>
                <c:pt idx="6">
                  <c:v>2503.0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4"/>
        <c:overlap val="-27"/>
        <c:axId val="-2022673200"/>
        <c:axId val="-2022126976"/>
      </c:barChart>
      <c:catAx>
        <c:axId val="-2022673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-2022126976"/>
        <c:crosses val="autoZero"/>
        <c:auto val="1"/>
        <c:lblAlgn val="ctr"/>
        <c:lblOffset val="100"/>
        <c:noMultiLvlLbl val="0"/>
      </c:catAx>
      <c:valAx>
        <c:axId val="-202212697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-2022673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  <a:prstDash val="solid"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/>
              <a:t>Number of Twitter Followers: Influence Level Proportions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Count</c:v>
                </c:pt>
              </c:strCache>
            </c:strRef>
          </c:tx>
          <c:spPr>
            <a:ln w="12700"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Ordinary User</c:v>
                </c:pt>
                <c:pt idx="1">
                  <c:v>Micro Influencer</c:v>
                </c:pt>
                <c:pt idx="2">
                  <c:v>Influencer</c:v>
                </c:pt>
              </c:strCache>
            </c:strRef>
          </c:cat>
          <c:val>
            <c:numRef>
              <c:f>Sheet1!$B$2:$B$4</c:f>
              <c:numCache>
                <c:formatCode>#,##0</c:formatCode>
                <c:ptCount val="3"/>
                <c:pt idx="0">
                  <c:v>159841.0</c:v>
                </c:pt>
                <c:pt idx="1">
                  <c:v>30916.0</c:v>
                </c:pt>
                <c:pt idx="2">
                  <c:v>3992.0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09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 b="1" dirty="0"/>
              <a:t>Number of Twitter Followers: </a:t>
            </a:r>
            <a:r>
              <a:rPr lang="en-US" b="1" dirty="0" smtClean="0"/>
              <a:t>All </a:t>
            </a:r>
            <a:r>
              <a:rPr lang="en-US" b="1" dirty="0"/>
              <a:t>Audience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Freq</c:v>
                </c:pt>
              </c:strCache>
            </c:strRef>
          </c:tx>
          <c:spPr>
            <a:solidFill>
              <a:schemeClr val="accent1"/>
            </a:solidFill>
            <a:ln w="15875">
              <a:solidFill>
                <a:schemeClr val="tx1"/>
              </a:solidFill>
              <a:prstDash val="solid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0-500</c:v>
                </c:pt>
                <c:pt idx="1">
                  <c:v>501-1000</c:v>
                </c:pt>
                <c:pt idx="2">
                  <c:v>1001-2500</c:v>
                </c:pt>
                <c:pt idx="3">
                  <c:v>2501-5000</c:v>
                </c:pt>
                <c:pt idx="4">
                  <c:v>5001-10000</c:v>
                </c:pt>
                <c:pt idx="5">
                  <c:v>10001-20000</c:v>
                </c:pt>
                <c:pt idx="6">
                  <c:v>More than 20000</c:v>
                </c:pt>
              </c:strCache>
            </c:strRef>
          </c:cat>
          <c:val>
            <c:numRef>
              <c:f>Sheet1!$B$2:$B$8</c:f>
              <c:numCache>
                <c:formatCode>#,##0</c:formatCode>
                <c:ptCount val="7"/>
                <c:pt idx="0">
                  <c:v>139294.0</c:v>
                </c:pt>
                <c:pt idx="1">
                  <c:v>14114.0</c:v>
                </c:pt>
                <c:pt idx="2">
                  <c:v>6435.0</c:v>
                </c:pt>
                <c:pt idx="3">
                  <c:v>1509.0</c:v>
                </c:pt>
                <c:pt idx="4">
                  <c:v>1009.0</c:v>
                </c:pt>
                <c:pt idx="5">
                  <c:v>734.0</c:v>
                </c:pt>
                <c:pt idx="6">
                  <c:v>1163.0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4"/>
        <c:overlap val="-27"/>
        <c:axId val="2012449664"/>
        <c:axId val="2013025376"/>
      </c:barChart>
      <c:catAx>
        <c:axId val="2012449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2013025376"/>
        <c:crosses val="autoZero"/>
        <c:auto val="1"/>
        <c:lblAlgn val="ctr"/>
        <c:lblOffset val="100"/>
        <c:noMultiLvlLbl val="0"/>
      </c:catAx>
      <c:valAx>
        <c:axId val="201302537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201244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  <a:prstDash val="solid"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/>
              <a:t>Number of Twitter Followers: Influence Level Proportions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Count</c:v>
                </c:pt>
              </c:strCache>
            </c:strRef>
          </c:tx>
          <c:spPr>
            <a:ln w="12700"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Ordinary User</c:v>
                </c:pt>
                <c:pt idx="1">
                  <c:v>Micro Influencer</c:v>
                </c:pt>
                <c:pt idx="2">
                  <c:v>Influencer</c:v>
                </c:pt>
              </c:strCache>
            </c:strRef>
          </c:cat>
          <c:val>
            <c:numRef>
              <c:f>Sheet1!$B$2:$B$4</c:f>
              <c:numCache>
                <c:formatCode>#,##0</c:formatCode>
                <c:ptCount val="3"/>
                <c:pt idx="0">
                  <c:v>139294.0</c:v>
                </c:pt>
                <c:pt idx="1">
                  <c:v>23067.0</c:v>
                </c:pt>
                <c:pt idx="2">
                  <c:v>1897.0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29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Sears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Sheet1!$A$2:$A$6</c:f>
              <c:strCache>
                <c:ptCount val="5"/>
                <c:pt idx="0">
                  <c:v>Less than 50K</c:v>
                </c:pt>
                <c:pt idx="1">
                  <c:v>Between 50K and 75K</c:v>
                </c:pt>
                <c:pt idx="2">
                  <c:v>Between 75K and 100K</c:v>
                </c:pt>
                <c:pt idx="3">
                  <c:v>Between 100K and 150K</c:v>
                </c:pt>
                <c:pt idx="4">
                  <c:v>Over 150K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1.5E6</c:v>
                </c:pt>
                <c:pt idx="1">
                  <c:v>1.4E6</c:v>
                </c:pt>
                <c:pt idx="2">
                  <c:v>640000.0</c:v>
                </c:pt>
                <c:pt idx="3">
                  <c:v>320000.0</c:v>
                </c:pt>
                <c:pt idx="4">
                  <c:v>429000.0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7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Lowes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Sheet1!$A$2:$A$6</c:f>
              <c:strCache>
                <c:ptCount val="5"/>
                <c:pt idx="0">
                  <c:v>Less than 50K</c:v>
                </c:pt>
                <c:pt idx="1">
                  <c:v>Between 50K and 75K</c:v>
                </c:pt>
                <c:pt idx="2">
                  <c:v>Between 75K and 100K</c:v>
                </c:pt>
                <c:pt idx="3">
                  <c:v>Between 100K and 150K</c:v>
                </c:pt>
                <c:pt idx="4">
                  <c:v>Over 150K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1.95E6</c:v>
                </c:pt>
                <c:pt idx="1">
                  <c:v>2.1E6</c:v>
                </c:pt>
                <c:pt idx="2">
                  <c:v>1.0E6</c:v>
                </c:pt>
                <c:pt idx="3">
                  <c:v>490000.0</c:v>
                </c:pt>
                <c:pt idx="4">
                  <c:v>684000.0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7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Sears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Sheet1!$A$2:$A$6</c:f>
              <c:strCache>
                <c:ptCount val="5"/>
                <c:pt idx="0">
                  <c:v>Less than 50K</c:v>
                </c:pt>
                <c:pt idx="1">
                  <c:v>Between 50K and 75K</c:v>
                </c:pt>
                <c:pt idx="2">
                  <c:v>Between 75K and 100K</c:v>
                </c:pt>
                <c:pt idx="3">
                  <c:v>Between 100K and 150K</c:v>
                </c:pt>
                <c:pt idx="4">
                  <c:v>Over 150K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1.5E6</c:v>
                </c:pt>
                <c:pt idx="1">
                  <c:v>1.4E6</c:v>
                </c:pt>
                <c:pt idx="2">
                  <c:v>640000.0</c:v>
                </c:pt>
                <c:pt idx="3">
                  <c:v>320000.0</c:v>
                </c:pt>
                <c:pt idx="4">
                  <c:v>429000.0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7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Lowes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Sheet1!$A$2:$A$6</c:f>
              <c:strCache>
                <c:ptCount val="5"/>
                <c:pt idx="0">
                  <c:v>Less than 50K</c:v>
                </c:pt>
                <c:pt idx="1">
                  <c:v>Between 50K and 75K</c:v>
                </c:pt>
                <c:pt idx="2">
                  <c:v>Between 75K and 100K</c:v>
                </c:pt>
                <c:pt idx="3">
                  <c:v>Between 100K and 150K</c:v>
                </c:pt>
                <c:pt idx="4">
                  <c:v>Over 150K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1.75E6</c:v>
                </c:pt>
                <c:pt idx="1">
                  <c:v>1.7E6</c:v>
                </c:pt>
                <c:pt idx="2">
                  <c:v>730000.0</c:v>
                </c:pt>
                <c:pt idx="3">
                  <c:v>350000.0</c:v>
                </c:pt>
                <c:pt idx="4">
                  <c:v>454000.0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7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Sum of sears_kmart_age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Under 35</c:v>
                </c:pt>
                <c:pt idx="1">
                  <c:v>35-49</c:v>
                </c:pt>
                <c:pt idx="2">
                  <c:v>50-59</c:v>
                </c:pt>
                <c:pt idx="3">
                  <c:v>Over 60 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4.0E6</c:v>
                </c:pt>
                <c:pt idx="1">
                  <c:v>2.28E6</c:v>
                </c:pt>
                <c:pt idx="2">
                  <c:v>950000.0</c:v>
                </c:pt>
                <c:pt idx="3">
                  <c:v>820000.0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6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Sears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'food beverage'!$B$1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00FF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'food beverage'!$B$2</c:f>
                  <c:strCache>
                    <c:ptCount val="1"/>
                    <c:pt idx="0">
                      <c:v>14.96%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{F42F935F-112B-B241-84EE-48702411062B}</c15:txfldGUID>
                      <c15:f>'food beverage'!$B$2</c15:f>
                      <c15:dlblFieldTableCache>
                        <c:ptCount val="1"/>
                        <c:pt idx="0">
                          <c:v>14.96%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'food beverage'!$B$3</c:f>
                  <c:strCache>
                    <c:ptCount val="1"/>
                    <c:pt idx="0">
                      <c:v>17.86%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{9BD0E932-58B7-1D43-9B37-E1B856E0628D}</c15:txfldGUID>
                      <c15:f>'food beverage'!$B$3</c15:f>
                      <c15:dlblFieldTableCache>
                        <c:ptCount val="1"/>
                        <c:pt idx="0">
                          <c:v>17.86%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'food beverage'!$B$4</c:f>
                  <c:strCache>
                    <c:ptCount val="1"/>
                    <c:pt idx="0">
                      <c:v>17.90%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{1D5EE22B-6DF3-1B42-83F0-12D33AC2A0DB}</c15:txfldGUID>
                      <c15:f>'food beverage'!$B$4</c15:f>
                      <c15:dlblFieldTableCache>
                        <c:ptCount val="1"/>
                        <c:pt idx="0">
                          <c:v>17.90%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'food beverage'!$B$5</c:f>
                  <c:strCache>
                    <c:ptCount val="1"/>
                    <c:pt idx="0">
                      <c:v>19.06%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{41BA3FE7-B721-C945-9D2C-ABA363685B60}</c15:txfldGUID>
                      <c15:f>'food beverage'!$B$5</c15:f>
                      <c15:dlblFieldTableCache>
                        <c:ptCount val="1"/>
                        <c:pt idx="0">
                          <c:v>19.06%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'food beverage'!$B$6</c:f>
                  <c:strCache>
                    <c:ptCount val="1"/>
                    <c:pt idx="0">
                      <c:v>19.16%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{72ACE5AF-CE76-ED41-B432-5272D5312676}</c15:txfldGUID>
                      <c15:f>'food beverage'!$B$6</c15:f>
                      <c15:dlblFieldTableCache>
                        <c:ptCount val="1"/>
                        <c:pt idx="0">
                          <c:v>19.16%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'food beverage'!$B$7</c:f>
                  <c:strCache>
                    <c:ptCount val="1"/>
                    <c:pt idx="0">
                      <c:v>19.91%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{6DD94941-563C-9E4A-8AC8-4E45B4B22BC8}</c15:txfldGUID>
                      <c15:f>'food beverage'!$B$7</c15:f>
                      <c15:dlblFieldTableCache>
                        <c:ptCount val="1"/>
                        <c:pt idx="0">
                          <c:v>19.91%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'food beverage'!$B$8</c:f>
                  <c:strCache>
                    <c:ptCount val="1"/>
                    <c:pt idx="0">
                      <c:v>20.43%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{5DEC5593-735D-7B46-B010-9A28DF1E57B9}</c15:txfldGUID>
                      <c15:f>'food beverage'!$B$8</c15:f>
                      <c15:dlblFieldTableCache>
                        <c:ptCount val="1"/>
                        <c:pt idx="0">
                          <c:v>20.43%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'food beverage'!$B$9</c:f>
                  <c:strCache>
                    <c:ptCount val="1"/>
                    <c:pt idx="0">
                      <c:v>20.57%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{F1B2B5AB-DA44-6B45-BF2A-A5905D0B28CD}</c15:txfldGUID>
                      <c15:f>'food beverage'!$B$9</c15:f>
                      <c15:dlblFieldTableCache>
                        <c:ptCount val="1"/>
                        <c:pt idx="0">
                          <c:v>20.57%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'food beverage'!$B$10</c:f>
                  <c:strCache>
                    <c:ptCount val="1"/>
                    <c:pt idx="0">
                      <c:v>26.83%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{3A856D72-30F5-BC48-8B02-ABA96324F6A3}</c15:txfldGUID>
                      <c15:f>'food beverage'!$B$10</c15:f>
                      <c15:dlblFieldTableCache>
                        <c:ptCount val="1"/>
                        <c:pt idx="0">
                          <c:v>26.83%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'food beverage'!$B$11</c:f>
                  <c:strCache>
                    <c:ptCount val="1"/>
                    <c:pt idx="0">
                      <c:v>33.39%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{EA838565-19B3-BA45-9EC7-D67F1CA009DA}</c15:txfldGUID>
                      <c15:f>'food beverage'!$B$11</c15:f>
                      <c15:dlblFieldTableCache>
                        <c:ptCount val="1"/>
                        <c:pt idx="0">
                          <c:v>33.39%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'food beverage'!$A$2:$A$11</c:f>
              <c:strCache>
                <c:ptCount val="10"/>
                <c:pt idx="0">
                  <c:v>Doritos</c:v>
                </c:pt>
                <c:pt idx="1">
                  <c:v>KFC</c:v>
                </c:pt>
                <c:pt idx="2">
                  <c:v>Domino's Pizza</c:v>
                </c:pt>
                <c:pt idx="3">
                  <c:v>Coca-Cola</c:v>
                </c:pt>
                <c:pt idx="4">
                  <c:v>Taco Bell</c:v>
                </c:pt>
                <c:pt idx="5">
                  <c:v>Wendy's</c:v>
                </c:pt>
                <c:pt idx="6">
                  <c:v>Burger King</c:v>
                </c:pt>
                <c:pt idx="7">
                  <c:v>Pizza Hut</c:v>
                </c:pt>
                <c:pt idx="8">
                  <c:v>McDonald's</c:v>
                </c:pt>
                <c:pt idx="9">
                  <c:v>Starbucks Coffee</c:v>
                </c:pt>
              </c:strCache>
            </c:strRef>
          </c:cat>
          <c:val>
            <c:numRef>
              <c:f>'food beverage'!$B$2:$B$11</c:f>
              <c:numCache>
                <c:formatCode>0.00%</c:formatCode>
                <c:ptCount val="10"/>
                <c:pt idx="0">
                  <c:v>0.1496</c:v>
                </c:pt>
                <c:pt idx="1">
                  <c:v>0.1786</c:v>
                </c:pt>
                <c:pt idx="2">
                  <c:v>0.179</c:v>
                </c:pt>
                <c:pt idx="3">
                  <c:v>0.1906</c:v>
                </c:pt>
                <c:pt idx="4">
                  <c:v>0.1916</c:v>
                </c:pt>
                <c:pt idx="5">
                  <c:v>0.1991</c:v>
                </c:pt>
                <c:pt idx="6">
                  <c:v>0.2043</c:v>
                </c:pt>
                <c:pt idx="7">
                  <c:v>0.2057</c:v>
                </c:pt>
                <c:pt idx="8">
                  <c:v>0.2683</c:v>
                </c:pt>
                <c:pt idx="9">
                  <c:v>0.3339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96520352"/>
        <c:axId val="1997166352"/>
      </c:barChart>
      <c:catAx>
        <c:axId val="19965203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7166352"/>
        <c:crosses val="autoZero"/>
        <c:auto val="1"/>
        <c:lblAlgn val="ctr"/>
        <c:lblOffset val="100"/>
        <c:noMultiLvlLbl val="0"/>
      </c:catAx>
      <c:valAx>
        <c:axId val="1997166352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652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Sum of sears_kmart_age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Under 35</c:v>
                </c:pt>
                <c:pt idx="1">
                  <c:v>35-49</c:v>
                </c:pt>
                <c:pt idx="2">
                  <c:v>50-59</c:v>
                </c:pt>
                <c:pt idx="3">
                  <c:v>Over 60 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3.9E6</c:v>
                </c:pt>
                <c:pt idx="1">
                  <c:v>3.48E6</c:v>
                </c:pt>
                <c:pt idx="2">
                  <c:v>1.63E6</c:v>
                </c:pt>
                <c:pt idx="3">
                  <c:v>1.2E6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6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Sum of sears_kmart_age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Under 35</c:v>
                </c:pt>
                <c:pt idx="1">
                  <c:v>35-49</c:v>
                </c:pt>
                <c:pt idx="2">
                  <c:v>50-59</c:v>
                </c:pt>
                <c:pt idx="3">
                  <c:v>Over 60 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4.0E6</c:v>
                </c:pt>
                <c:pt idx="1">
                  <c:v>2.28E6</c:v>
                </c:pt>
                <c:pt idx="2">
                  <c:v>950000.0</c:v>
                </c:pt>
                <c:pt idx="3">
                  <c:v>820000.0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6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Sum of sears_kmart_age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Under 35</c:v>
                </c:pt>
                <c:pt idx="1">
                  <c:v>35-49</c:v>
                </c:pt>
                <c:pt idx="2">
                  <c:v>50-59</c:v>
                </c:pt>
                <c:pt idx="3">
                  <c:v>Over 60 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4.8E6</c:v>
                </c:pt>
                <c:pt idx="1">
                  <c:v>3.16E6</c:v>
                </c:pt>
                <c:pt idx="2">
                  <c:v>1.05E6</c:v>
                </c:pt>
                <c:pt idx="3">
                  <c:v>720000.0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6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Sears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White</c:v>
                </c:pt>
                <c:pt idx="1">
                  <c:v>Hispanic</c:v>
                </c:pt>
                <c:pt idx="2">
                  <c:v>Af. American</c:v>
                </c:pt>
                <c:pt idx="3">
                  <c:v>Asian American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4.1E6</c:v>
                </c:pt>
                <c:pt idx="1">
                  <c:v>1.8E6</c:v>
                </c:pt>
                <c:pt idx="2">
                  <c:v>1.0E6</c:v>
                </c:pt>
                <c:pt idx="3">
                  <c:v>140000.0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51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Lowes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White</c:v>
                </c:pt>
                <c:pt idx="1">
                  <c:v>Hispanic</c:v>
                </c:pt>
                <c:pt idx="2">
                  <c:v>Af. American</c:v>
                </c:pt>
                <c:pt idx="3">
                  <c:v>Asian American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5.5E6</c:v>
                </c:pt>
                <c:pt idx="1">
                  <c:v>2.7E6</c:v>
                </c:pt>
                <c:pt idx="2">
                  <c:v>1.4E6</c:v>
                </c:pt>
                <c:pt idx="3">
                  <c:v>160000.0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47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Sears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White</c:v>
                </c:pt>
                <c:pt idx="1">
                  <c:v>Hispanic</c:v>
                </c:pt>
                <c:pt idx="2">
                  <c:v>Af. American</c:v>
                </c:pt>
                <c:pt idx="3">
                  <c:v>Asian American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4.1E6</c:v>
                </c:pt>
                <c:pt idx="1">
                  <c:v>1.8E6</c:v>
                </c:pt>
                <c:pt idx="2">
                  <c:v>1.0E6</c:v>
                </c:pt>
                <c:pt idx="3">
                  <c:v>140000.0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51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Lowes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White</c:v>
                </c:pt>
                <c:pt idx="1">
                  <c:v>Hispanic</c:v>
                </c:pt>
                <c:pt idx="2">
                  <c:v>Af. American</c:v>
                </c:pt>
                <c:pt idx="3">
                  <c:v>Asian American</c:v>
                </c:pt>
              </c:strCache>
            </c:strRef>
          </c:cat>
          <c:val>
            <c:numRef>
              <c:f>Sheet1!$B$2:$B$5</c:f>
              <c:numCache>
                <c:formatCode>#,##0</c:formatCode>
                <c:ptCount val="4"/>
                <c:pt idx="0">
                  <c:v>5.5E6</c:v>
                </c:pt>
                <c:pt idx="1">
                  <c:v>2.4E6</c:v>
                </c:pt>
                <c:pt idx="2">
                  <c:v>890000.0</c:v>
                </c:pt>
                <c:pt idx="3">
                  <c:v>180000.0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47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Low User</c:v>
                </c:pt>
                <c:pt idx="1">
                  <c:v>Medium User</c:v>
                </c:pt>
                <c:pt idx="2">
                  <c:v>Heavy User</c:v>
                </c:pt>
              </c:strCache>
            </c:strRef>
          </c:cat>
          <c:val>
            <c:numRef>
              <c:f>Sheet1!$B$2:$B$4</c:f>
              <c:numCache>
                <c:formatCode>#,##0</c:formatCode>
                <c:ptCount val="3"/>
                <c:pt idx="0">
                  <c:v>1957.0</c:v>
                </c:pt>
                <c:pt idx="1">
                  <c:v>598.0</c:v>
                </c:pt>
                <c:pt idx="2">
                  <c:v>253.0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29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Sheet1!$A$2:$A$3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Sheet1!$B$2:$B$3</c:f>
              <c:numCache>
                <c:formatCode>#,##0</c:formatCode>
                <c:ptCount val="2"/>
                <c:pt idx="0">
                  <c:v>1384.0</c:v>
                </c:pt>
                <c:pt idx="1">
                  <c:v>723.0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33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 b="1" dirty="0"/>
              <a:t>Number of Twitter Followers: US Audience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Freq</c:v>
                </c:pt>
              </c:strCache>
            </c:strRef>
          </c:tx>
          <c:spPr>
            <a:solidFill>
              <a:srgbClr val="00B050"/>
            </a:solidFill>
            <a:ln w="15875">
              <a:solidFill>
                <a:schemeClr val="tx1"/>
              </a:solidFill>
              <a:prstDash val="solid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0-500</c:v>
                </c:pt>
                <c:pt idx="1">
                  <c:v>501-1000</c:v>
                </c:pt>
                <c:pt idx="2">
                  <c:v>1001-2500</c:v>
                </c:pt>
                <c:pt idx="3">
                  <c:v>2501-5000</c:v>
                </c:pt>
                <c:pt idx="4">
                  <c:v>5001-10000</c:v>
                </c:pt>
                <c:pt idx="5">
                  <c:v>10001-20000</c:v>
                </c:pt>
                <c:pt idx="6">
                  <c:v>20001+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2004.0</c:v>
                </c:pt>
                <c:pt idx="1">
                  <c:v>361.0</c:v>
                </c:pt>
                <c:pt idx="2">
                  <c:v>263.0</c:v>
                </c:pt>
                <c:pt idx="3">
                  <c:v>69.0</c:v>
                </c:pt>
                <c:pt idx="4">
                  <c:v>48.0</c:v>
                </c:pt>
                <c:pt idx="5">
                  <c:v>34.0</c:v>
                </c:pt>
                <c:pt idx="6">
                  <c:v>29.0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4"/>
        <c:overlap val="-27"/>
        <c:axId val="-2028013648"/>
        <c:axId val="-2028235936"/>
      </c:barChart>
      <c:catAx>
        <c:axId val="-20280136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-2028235936"/>
        <c:crosses val="autoZero"/>
        <c:auto val="1"/>
        <c:lblAlgn val="ctr"/>
        <c:lblOffset val="100"/>
        <c:noMultiLvlLbl val="0"/>
      </c:catAx>
      <c:valAx>
        <c:axId val="-202823593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-2028013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  <a:prstDash val="solid"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J.C.</a:t>
            </a:r>
            <a:r>
              <a:rPr lang="en-US" baseline="0" dirty="0" smtClean="0"/>
              <a:t> Penney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'food beverage'!$B$1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6400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strRef>
                  <c:f>'food beverage'!$B$2</c:f>
                  <c:strCache>
                    <c:ptCount val="1"/>
                    <c:pt idx="0">
                      <c:v>10.79%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{99497121-A723-4641-A308-78B93515B5B1}</c15:txfldGUID>
                      <c15:f>'food beverage'!$B$2</c15:f>
                      <c15:dlblFieldTableCache>
                        <c:ptCount val="1"/>
                        <c:pt idx="0">
                          <c:v>10.79%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'food beverage'!$B$3</c:f>
                  <c:strCache>
                    <c:ptCount val="1"/>
                    <c:pt idx="0">
                      <c:v>12.52%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{5BD308AE-5948-4C4B-8A1A-CC931C07B1BF}</c15:txfldGUID>
                      <c15:f>'food beverage'!$B$3</c15:f>
                      <c15:dlblFieldTableCache>
                        <c:ptCount val="1"/>
                        <c:pt idx="0">
                          <c:v>12.52%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'food beverage'!$B$4</c:f>
                  <c:strCache>
                    <c:ptCount val="1"/>
                    <c:pt idx="0">
                      <c:v>12.61%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{C7E43B4F-88E6-D847-89C7-8F0C98D5D764}</c15:txfldGUID>
                      <c15:f>'food beverage'!$B$4</c15:f>
                      <c15:dlblFieldTableCache>
                        <c:ptCount val="1"/>
                        <c:pt idx="0">
                          <c:v>12.61%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'food beverage'!$B$5</c:f>
                  <c:strCache>
                    <c:ptCount val="1"/>
                    <c:pt idx="0">
                      <c:v>13.41%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{CE2C9596-C00F-3241-9033-98A1E3EA4464}</c15:txfldGUID>
                      <c15:f>'food beverage'!$B$5</c15:f>
                      <c15:dlblFieldTableCache>
                        <c:ptCount val="1"/>
                        <c:pt idx="0">
                          <c:v>13.41%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'food beverage'!$B$6</c:f>
                  <c:strCache>
                    <c:ptCount val="1"/>
                    <c:pt idx="0">
                      <c:v>14.52%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{3305C2DA-9530-AC4E-9B28-4F2B3C0B4178}</c15:txfldGUID>
                      <c15:f>'food beverage'!$B$6</c15:f>
                      <c15:dlblFieldTableCache>
                        <c:ptCount val="1"/>
                        <c:pt idx="0">
                          <c:v>14.52%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'food beverage'!$B$7</c:f>
                  <c:strCache>
                    <c:ptCount val="1"/>
                    <c:pt idx="0">
                      <c:v>14.90%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{4CF8D623-737D-474E-8DF4-7E9A43EB02CF}</c15:txfldGUID>
                      <c15:f>'food beverage'!$B$7</c15:f>
                      <c15:dlblFieldTableCache>
                        <c:ptCount val="1"/>
                        <c:pt idx="0">
                          <c:v>14.90%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'food beverage'!$B$8</c:f>
                  <c:strCache>
                    <c:ptCount val="1"/>
                    <c:pt idx="0">
                      <c:v>14.95%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{F648583A-D138-D54B-B7D7-B9011C260FFE}</c15:txfldGUID>
                      <c15:f>'food beverage'!$B$8</c15:f>
                      <c15:dlblFieldTableCache>
                        <c:ptCount val="1"/>
                        <c:pt idx="0">
                          <c:v>14.95%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'food beverage'!$B$9</c:f>
                  <c:strCache>
                    <c:ptCount val="1"/>
                    <c:pt idx="0">
                      <c:v>15.00%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{2F744F92-59FE-8F47-95D4-80D46F9BC401}</c15:txfldGUID>
                      <c15:f>'food beverage'!$B$9</c15:f>
                      <c15:dlblFieldTableCache>
                        <c:ptCount val="1"/>
                        <c:pt idx="0">
                          <c:v>15.00%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'food beverage'!$B$10</c:f>
                  <c:strCache>
                    <c:ptCount val="1"/>
                    <c:pt idx="0">
                      <c:v>20.49%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{08AFE37C-115C-9946-AAA8-FC575ED4898D}</c15:txfldGUID>
                      <c15:f>'food beverage'!$B$10</c15:f>
                      <c15:dlblFieldTableCache>
                        <c:ptCount val="1"/>
                        <c:pt idx="0">
                          <c:v>20.49%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'food beverage'!$B$11</c:f>
                  <c:strCache>
                    <c:ptCount val="1"/>
                    <c:pt idx="0">
                      <c:v>28.76%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{6725141A-930D-164E-A0DC-09D03C6E3C69}</c15:txfldGUID>
                      <c15:f>'food beverage'!$B$11</c15:f>
                      <c15:dlblFieldTableCache>
                        <c:ptCount val="1"/>
                        <c:pt idx="0">
                          <c:v>28.76%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'food beverage'!$A$2:$A$11</c:f>
              <c:strCache>
                <c:ptCount val="10"/>
                <c:pt idx="0">
                  <c:v>Doritos</c:v>
                </c:pt>
                <c:pt idx="1">
                  <c:v>KFC</c:v>
                </c:pt>
                <c:pt idx="2">
                  <c:v>Domino's Pizza</c:v>
                </c:pt>
                <c:pt idx="3">
                  <c:v>Coca-Cola</c:v>
                </c:pt>
                <c:pt idx="4">
                  <c:v>Taco Bell</c:v>
                </c:pt>
                <c:pt idx="5">
                  <c:v>Wendy's</c:v>
                </c:pt>
                <c:pt idx="6">
                  <c:v>Pizza Hut</c:v>
                </c:pt>
                <c:pt idx="7">
                  <c:v>Burger King</c:v>
                </c:pt>
                <c:pt idx="8">
                  <c:v>McDonald's</c:v>
                </c:pt>
                <c:pt idx="9">
                  <c:v>Starbucks Coffee</c:v>
                </c:pt>
              </c:strCache>
            </c:strRef>
          </c:cat>
          <c:val>
            <c:numRef>
              <c:f>'food beverage'!$B$2:$B$11</c:f>
              <c:numCache>
                <c:formatCode>0.00%</c:formatCode>
                <c:ptCount val="10"/>
                <c:pt idx="0">
                  <c:v>0.1079</c:v>
                </c:pt>
                <c:pt idx="1">
                  <c:v>0.1252</c:v>
                </c:pt>
                <c:pt idx="2">
                  <c:v>0.1261</c:v>
                </c:pt>
                <c:pt idx="3">
                  <c:v>0.1341</c:v>
                </c:pt>
                <c:pt idx="4">
                  <c:v>0.1452</c:v>
                </c:pt>
                <c:pt idx="5">
                  <c:v>0.149</c:v>
                </c:pt>
                <c:pt idx="6">
                  <c:v>0.1495</c:v>
                </c:pt>
                <c:pt idx="7">
                  <c:v>0.15</c:v>
                </c:pt>
                <c:pt idx="8">
                  <c:v>0.2049</c:v>
                </c:pt>
                <c:pt idx="9">
                  <c:v>0.2876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07664592"/>
        <c:axId val="-2007667136"/>
      </c:barChart>
      <c:catAx>
        <c:axId val="-20076645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7667136"/>
        <c:crosses val="autoZero"/>
        <c:auto val="1"/>
        <c:lblAlgn val="ctr"/>
        <c:lblOffset val="100"/>
        <c:noMultiLvlLbl val="0"/>
      </c:catAx>
      <c:valAx>
        <c:axId val="-2007667136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7664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/>
              <a:t>Number of Twitter Followers: Influence Level Proportions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Count</c:v>
                </c:pt>
              </c:strCache>
            </c:strRef>
          </c:tx>
          <c:spPr>
            <a:ln w="12700"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Ordinary User</c:v>
                </c:pt>
                <c:pt idx="1">
                  <c:v>Micro Influencer</c:v>
                </c:pt>
                <c:pt idx="2">
                  <c:v>Influencer</c:v>
                </c:pt>
              </c:strCache>
            </c:strRef>
          </c:cat>
          <c:val>
            <c:numRef>
              <c:f>Sheet1!$B$2:$B$4</c:f>
              <c:numCache>
                <c:formatCode>#,##0</c:formatCode>
                <c:ptCount val="3"/>
                <c:pt idx="0">
                  <c:v>2004.0</c:v>
                </c:pt>
                <c:pt idx="1">
                  <c:v>741.0</c:v>
                </c:pt>
                <c:pt idx="2">
                  <c:v>63.0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09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 dirty="0" smtClean="0"/>
              <a:t>Number of people that follow</a:t>
            </a:r>
            <a:r>
              <a:rPr lang="is-IS" dirty="0" smtClean="0"/>
              <a:t>…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5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Kmart and Sears, but not Lowe's or J.C. Penney</c:v>
                </c:pt>
                <c:pt idx="1">
                  <c:v>J.C. Penney and Kmart, but not Lowe's or Sears</c:v>
                </c:pt>
                <c:pt idx="2">
                  <c:v>JC Penney, Lowes, Sears, but not Kmart</c:v>
                </c:pt>
                <c:pt idx="3">
                  <c:v>Kmart, Lowes, Sears, but not J.C. Penney</c:v>
                </c:pt>
                <c:pt idx="4">
                  <c:v>JC Penney and Sears, but not Lowe's or Kmart</c:v>
                </c:pt>
                <c:pt idx="5">
                  <c:v>JC Penney, Kmart,  and Sears, but not Lowe's</c:v>
                </c:pt>
                <c:pt idx="6">
                  <c:v>Follow all 4 major retail</c:v>
                </c:pt>
                <c:pt idx="7">
                  <c:v>Lowe's and Sears, but not Kmart or J.C. Penney</c:v>
                </c:pt>
                <c:pt idx="8">
                  <c:v>Kmart, but not J.C. Penney, Lowe's or Sears</c:v>
                </c:pt>
                <c:pt idx="9">
                  <c:v>J.C. Penney and Lowe's, but not Kmart or Sears</c:v>
                </c:pt>
                <c:pt idx="10">
                  <c:v>Sears, but not J.C. Penney, Kmart or Lowe's</c:v>
                </c:pt>
                <c:pt idx="11">
                  <c:v>J.C. Penney, but not Sears, Kmart or Lowe's</c:v>
                </c:pt>
                <c:pt idx="12">
                  <c:v>Lowe's, but not Sears, J.C. Penney or Kmart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20.0</c:v>
                </c:pt>
                <c:pt idx="1">
                  <c:v>25.0</c:v>
                </c:pt>
                <c:pt idx="2">
                  <c:v>28.0</c:v>
                </c:pt>
                <c:pt idx="3">
                  <c:v>36.0</c:v>
                </c:pt>
                <c:pt idx="4">
                  <c:v>45.0</c:v>
                </c:pt>
                <c:pt idx="5">
                  <c:v>55.0</c:v>
                </c:pt>
                <c:pt idx="6">
                  <c:v>76.0</c:v>
                </c:pt>
                <c:pt idx="7">
                  <c:v>76.0</c:v>
                </c:pt>
                <c:pt idx="8">
                  <c:v>77.0</c:v>
                </c:pt>
                <c:pt idx="9">
                  <c:v>79.0</c:v>
                </c:pt>
                <c:pt idx="10">
                  <c:v>150.0</c:v>
                </c:pt>
                <c:pt idx="11">
                  <c:v>517.0</c:v>
                </c:pt>
                <c:pt idx="12">
                  <c:v>1617.0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829244176"/>
        <c:axId val="2131801424"/>
      </c:barChart>
      <c:catAx>
        <c:axId val="18292441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2131801424"/>
        <c:crosses val="autoZero"/>
        <c:auto val="1"/>
        <c:lblAlgn val="ctr"/>
        <c:lblOffset val="100"/>
        <c:noMultiLvlLbl val="0"/>
      </c:catAx>
      <c:valAx>
        <c:axId val="2131801424"/>
        <c:scaling>
          <c:orientation val="minMax"/>
        </c:scaling>
        <c:delete val="0"/>
        <c:axPos val="b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182924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Low User</c:v>
                </c:pt>
                <c:pt idx="1">
                  <c:v>Medium User</c:v>
                </c:pt>
                <c:pt idx="2">
                  <c:v>Heavy User</c:v>
                </c:pt>
              </c:strCache>
            </c:strRef>
          </c:cat>
          <c:val>
            <c:numRef>
              <c:f>Sheet1!$B$2:$B$4</c:f>
              <c:numCache>
                <c:formatCode>#,##0</c:formatCode>
                <c:ptCount val="3"/>
                <c:pt idx="0">
                  <c:v>2832.0</c:v>
                </c:pt>
                <c:pt idx="1">
                  <c:v>1047.0</c:v>
                </c:pt>
                <c:pt idx="2">
                  <c:v>466.0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29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Sheet1!$A$2:$A$3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1290.0</c:v>
                </c:pt>
                <c:pt idx="1">
                  <c:v>1384.0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58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 b="1" dirty="0"/>
              <a:t>Number of Twitter Followers: US Audience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Freq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 w="15875">
              <a:solidFill>
                <a:schemeClr val="tx1"/>
              </a:solidFill>
              <a:prstDash val="solid"/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0-500</c:v>
                </c:pt>
                <c:pt idx="1">
                  <c:v>501-1000</c:v>
                </c:pt>
                <c:pt idx="2">
                  <c:v>1001-2500</c:v>
                </c:pt>
                <c:pt idx="3">
                  <c:v>2501-5000</c:v>
                </c:pt>
                <c:pt idx="4">
                  <c:v>5001-10000</c:v>
                </c:pt>
                <c:pt idx="5">
                  <c:v>10001-20000</c:v>
                </c:pt>
                <c:pt idx="6">
                  <c:v>20001+</c:v>
                </c:pt>
              </c:strCache>
            </c:strRef>
          </c:cat>
          <c:val>
            <c:numRef>
              <c:f>Sheet1!$B$2:$B$8</c:f>
              <c:numCache>
                <c:formatCode>#,##0</c:formatCode>
                <c:ptCount val="7"/>
                <c:pt idx="0">
                  <c:v>2430.0</c:v>
                </c:pt>
                <c:pt idx="1">
                  <c:v>714.0</c:v>
                </c:pt>
                <c:pt idx="2">
                  <c:v>501.0</c:v>
                </c:pt>
                <c:pt idx="3">
                  <c:v>184.0</c:v>
                </c:pt>
                <c:pt idx="4">
                  <c:v>141.0</c:v>
                </c:pt>
                <c:pt idx="5">
                  <c:v>139.0</c:v>
                </c:pt>
                <c:pt idx="6">
                  <c:v>236.0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4"/>
        <c:overlap val="-27"/>
        <c:axId val="1869174864"/>
        <c:axId val="1869166848"/>
      </c:barChart>
      <c:catAx>
        <c:axId val="1869174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1869166848"/>
        <c:crosses val="autoZero"/>
        <c:auto val="1"/>
        <c:lblAlgn val="ctr"/>
        <c:lblOffset val="100"/>
        <c:noMultiLvlLbl val="0"/>
      </c:catAx>
      <c:valAx>
        <c:axId val="186916684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1869174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  <a:prstDash val="solid"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/>
              <a:t>Number of Twitter Followers: Influence Level Proportions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Count</c:v>
                </c:pt>
              </c:strCache>
            </c:strRef>
          </c:tx>
          <c:spPr>
            <a:ln w="12700">
              <a:solidFill>
                <a:schemeClr val="tx1"/>
              </a:solidFill>
            </a:ln>
          </c:spPr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12700">
                <a:solidFill>
                  <a:schemeClr val="tx1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dPt>
          <c:dLbls>
            <c:numFmt formatCode="0.00%" sourceLinked="0"/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Sheet1!$A$2:$A$4</c:f>
              <c:strCache>
                <c:ptCount val="3"/>
                <c:pt idx="0">
                  <c:v>Ordinary User</c:v>
                </c:pt>
                <c:pt idx="1">
                  <c:v>Micro Influencer</c:v>
                </c:pt>
                <c:pt idx="2">
                  <c:v>Influencer</c:v>
                </c:pt>
              </c:strCache>
            </c:strRef>
          </c:cat>
          <c:val>
            <c:numRef>
              <c:f>Sheet1!$B$2:$B$4</c:f>
              <c:numCache>
                <c:formatCode>#,##0</c:formatCode>
                <c:ptCount val="3"/>
                <c:pt idx="0">
                  <c:v>2430.0</c:v>
                </c:pt>
                <c:pt idx="1">
                  <c:v>1540.0</c:v>
                </c:pt>
                <c:pt idx="2">
                  <c:v>375.0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51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0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r>
              <a:rPr lang="en-US" dirty="0" smtClean="0"/>
              <a:t>Number</a:t>
            </a:r>
            <a:r>
              <a:rPr lang="en-US" baseline="0" dirty="0" smtClean="0"/>
              <a:t> of people that follow</a:t>
            </a:r>
            <a:r>
              <a:rPr lang="is-IS" baseline="0" dirty="0" smtClean="0"/>
              <a:t>…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Helvetica" charset="0"/>
              <a:ea typeface="Helvetica" charset="0"/>
              <a:cs typeface="Helvetica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charset="0"/>
                    <a:ea typeface="Helvetica" charset="0"/>
                    <a:cs typeface="Helvetica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Sheet1!$A$2:$A$15</c:f>
              <c:strCache>
                <c:ptCount val="14"/>
                <c:pt idx="0">
                  <c:v>Kmart and Lowe;s, but not J.C. Penney or Sears</c:v>
                </c:pt>
                <c:pt idx="1">
                  <c:v>J.C. Penney and Kmart, but not Lowe's or Sears</c:v>
                </c:pt>
                <c:pt idx="2">
                  <c:v>Kmart, Lowes, and Sears, but not J.C. Penney</c:v>
                </c:pt>
                <c:pt idx="3">
                  <c:v>JC Penney, Lowes, and Sears, but not Kmart</c:v>
                </c:pt>
                <c:pt idx="4">
                  <c:v>Lowe's and Sears, but not Kmart or J.C. Penney</c:v>
                </c:pt>
                <c:pt idx="5">
                  <c:v>Kmart and Sears, but not Lowe's or J.C. Penney</c:v>
                </c:pt>
                <c:pt idx="6">
                  <c:v>J.C. Penney and Sears, but not Lowe's or Kmart</c:v>
                </c:pt>
                <c:pt idx="7">
                  <c:v>J.C. Penney and Lowe's, but not Kmart or Sears</c:v>
                </c:pt>
                <c:pt idx="8">
                  <c:v>JC Penney, Kmart,  and Sears, but not Lowe's</c:v>
                </c:pt>
                <c:pt idx="9">
                  <c:v>Follow all 4 major retail brands</c:v>
                </c:pt>
                <c:pt idx="10">
                  <c:v>Kmart, but not J.C. Penney, Lowe's or Sears</c:v>
                </c:pt>
                <c:pt idx="11">
                  <c:v>Sears, but not J.C. Penney, Kmart or Lowe's</c:v>
                </c:pt>
                <c:pt idx="12">
                  <c:v>J.C. Penney, but not Sears, Kmart or Lowe's</c:v>
                </c:pt>
                <c:pt idx="13">
                  <c:v>Lowe's, but not Sears, J.C. Penney or Kmart</c:v>
                </c:pt>
              </c:strCache>
            </c:strRef>
          </c:cat>
          <c:val>
            <c:numRef>
              <c:f>Sheet1!$B$2:$B$15</c:f>
              <c:numCache>
                <c:formatCode>General</c:formatCode>
                <c:ptCount val="14"/>
                <c:pt idx="0">
                  <c:v>21.0</c:v>
                </c:pt>
                <c:pt idx="1">
                  <c:v>36.0</c:v>
                </c:pt>
                <c:pt idx="2">
                  <c:v>40.0</c:v>
                </c:pt>
                <c:pt idx="3">
                  <c:v>73.0</c:v>
                </c:pt>
                <c:pt idx="4">
                  <c:v>92.0</c:v>
                </c:pt>
                <c:pt idx="5">
                  <c:v>95.0</c:v>
                </c:pt>
                <c:pt idx="6">
                  <c:v>118.0</c:v>
                </c:pt>
                <c:pt idx="7">
                  <c:v>136.0</c:v>
                </c:pt>
                <c:pt idx="8">
                  <c:v>145.0</c:v>
                </c:pt>
                <c:pt idx="9">
                  <c:v>147.0</c:v>
                </c:pt>
                <c:pt idx="10">
                  <c:v>150.0</c:v>
                </c:pt>
                <c:pt idx="11">
                  <c:v>420.0</c:v>
                </c:pt>
                <c:pt idx="12">
                  <c:v>1357.0</c:v>
                </c:pt>
                <c:pt idx="13">
                  <c:v>1524.0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2002104144"/>
        <c:axId val="2002090912"/>
      </c:barChart>
      <c:catAx>
        <c:axId val="20021041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2002090912"/>
        <c:crosses val="autoZero"/>
        <c:auto val="1"/>
        <c:lblAlgn val="ctr"/>
        <c:lblOffset val="100"/>
        <c:noMultiLvlLbl val="0"/>
      </c:catAx>
      <c:valAx>
        <c:axId val="2002090912"/>
        <c:scaling>
          <c:orientation val="minMax"/>
        </c:scaling>
        <c:delete val="0"/>
        <c:axPos val="b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pPr>
            <a:endParaRPr lang="en-US"/>
          </a:p>
        </c:txPr>
        <c:crossAx val="2002104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900">
          <a:latin typeface="Helvetica" charset="0"/>
          <a:ea typeface="Helvetica" charset="0"/>
          <a:cs typeface="Helvetica" charset="0"/>
        </a:defRPr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Lowe’s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'food beverage'!$B$1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B8860B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'food beverage'!$B$2</c:f>
                  <c:strCache>
                    <c:ptCount val="1"/>
                    <c:pt idx="0">
                      <c:v>9.13%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{B9623F65-147D-8D49-88AC-0B1538853E1D}</c15:txfldGUID>
                      <c15:f>'food beverage'!$B$2</c15:f>
                      <c15:dlblFieldTableCache>
                        <c:ptCount val="1"/>
                        <c:pt idx="0">
                          <c:v>9.13%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'food beverage'!$B$3</c:f>
                  <c:strCache>
                    <c:ptCount val="1"/>
                    <c:pt idx="0">
                      <c:v>10.19%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{827EE720-2C35-A341-9D56-EB7B0B0AC508}</c15:txfldGUID>
                      <c15:f>'food beverage'!$B$3</c15:f>
                      <c15:dlblFieldTableCache>
                        <c:ptCount val="1"/>
                        <c:pt idx="0">
                          <c:v>10.19%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'food beverage'!$B$4</c:f>
                  <c:strCache>
                    <c:ptCount val="1"/>
                    <c:pt idx="0">
                      <c:v>10.55%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{492EE381-8104-914C-8C4D-B647DC31F82C}</c15:txfldGUID>
                      <c15:f>'food beverage'!$B$4</c15:f>
                      <c15:dlblFieldTableCache>
                        <c:ptCount val="1"/>
                        <c:pt idx="0">
                          <c:v>10.55%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'food beverage'!$B$5</c:f>
                  <c:strCache>
                    <c:ptCount val="1"/>
                    <c:pt idx="0">
                      <c:v>11.27%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{03E9DD8E-7EAF-E64D-A812-EBAE9F4C55BF}</c15:txfldGUID>
                      <c15:f>'food beverage'!$B$5</c15:f>
                      <c15:dlblFieldTableCache>
                        <c:ptCount val="1"/>
                        <c:pt idx="0">
                          <c:v>11.27%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'food beverage'!$B$6</c:f>
                  <c:strCache>
                    <c:ptCount val="1"/>
                    <c:pt idx="0">
                      <c:v>11.31%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{D52BC0EE-E64D-1F4D-8D57-1C44D35012D2}</c15:txfldGUID>
                      <c15:f>'food beverage'!$B$6</c15:f>
                      <c15:dlblFieldTableCache>
                        <c:ptCount val="1"/>
                        <c:pt idx="0">
                          <c:v>11.31%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'food beverage'!$B$7</c:f>
                  <c:strCache>
                    <c:ptCount val="1"/>
                    <c:pt idx="0">
                      <c:v>11.34%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{17564EAD-8A1B-C64F-944E-7AAA8B9D780F}</c15:txfldGUID>
                      <c15:f>'food beverage'!$B$7</c15:f>
                      <c15:dlblFieldTableCache>
                        <c:ptCount val="1"/>
                        <c:pt idx="0">
                          <c:v>11.34%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'food beverage'!$B$8</c:f>
                  <c:strCache>
                    <c:ptCount val="1"/>
                    <c:pt idx="0">
                      <c:v>11.72%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{077D9CF9-5E20-B34D-84FC-9619174DA392}</c15:txfldGUID>
                      <c15:f>'food beverage'!$B$8</c15:f>
                      <c15:dlblFieldTableCache>
                        <c:ptCount val="1"/>
                        <c:pt idx="0">
                          <c:v>11.72%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'food beverage'!$B$9</c:f>
                  <c:strCache>
                    <c:ptCount val="1"/>
                    <c:pt idx="0">
                      <c:v>11.74%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{5B995D87-7BB7-E247-AB0F-AAEC039F3776}</c15:txfldGUID>
                      <c15:f>'food beverage'!$B$9</c15:f>
                      <c15:dlblFieldTableCache>
                        <c:ptCount val="1"/>
                        <c:pt idx="0">
                          <c:v>11.74%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'food beverage'!$B$10</c:f>
                  <c:strCache>
                    <c:ptCount val="1"/>
                    <c:pt idx="0">
                      <c:v>15.38%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{BEED4452-12B2-6F44-94F6-42AD1682D3D6}</c15:txfldGUID>
                      <c15:f>'food beverage'!$B$10</c15:f>
                      <c15:dlblFieldTableCache>
                        <c:ptCount val="1"/>
                        <c:pt idx="0">
                          <c:v>15.38%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'food beverage'!$B$11</c:f>
                  <c:strCache>
                    <c:ptCount val="1"/>
                    <c:pt idx="0">
                      <c:v>22.04%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{8E7D019F-8AFA-BF46-B9C4-D5950847C7AB}</c15:txfldGUID>
                      <c15:f>'food beverage'!$B$11</c15:f>
                      <c15:dlblFieldTableCache>
                        <c:ptCount val="1"/>
                        <c:pt idx="0">
                          <c:v>22.04%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'food beverage'!$A$2:$A$11</c:f>
              <c:strCache>
                <c:ptCount val="10"/>
                <c:pt idx="0">
                  <c:v>Arby's</c:v>
                </c:pt>
                <c:pt idx="1">
                  <c:v>KFC</c:v>
                </c:pt>
                <c:pt idx="2">
                  <c:v>Domino's Pizza</c:v>
                </c:pt>
                <c:pt idx="3">
                  <c:v>Taco Bell</c:v>
                </c:pt>
                <c:pt idx="4">
                  <c:v>Burger King</c:v>
                </c:pt>
                <c:pt idx="5">
                  <c:v>Coca-Cola</c:v>
                </c:pt>
                <c:pt idx="6">
                  <c:v>Wendy's</c:v>
                </c:pt>
                <c:pt idx="7">
                  <c:v>Pizza Hut</c:v>
                </c:pt>
                <c:pt idx="8">
                  <c:v>McDonald's</c:v>
                </c:pt>
                <c:pt idx="9">
                  <c:v>Starbucks Coffee</c:v>
                </c:pt>
              </c:strCache>
            </c:strRef>
          </c:cat>
          <c:val>
            <c:numRef>
              <c:f>'food beverage'!$B$2:$B$11</c:f>
              <c:numCache>
                <c:formatCode>0.00%</c:formatCode>
                <c:ptCount val="10"/>
                <c:pt idx="0">
                  <c:v>0.0913</c:v>
                </c:pt>
                <c:pt idx="1">
                  <c:v>0.1019</c:v>
                </c:pt>
                <c:pt idx="2">
                  <c:v>0.1055</c:v>
                </c:pt>
                <c:pt idx="3">
                  <c:v>0.1127</c:v>
                </c:pt>
                <c:pt idx="4">
                  <c:v>0.1131</c:v>
                </c:pt>
                <c:pt idx="5">
                  <c:v>0.1134</c:v>
                </c:pt>
                <c:pt idx="6">
                  <c:v>0.1172</c:v>
                </c:pt>
                <c:pt idx="7">
                  <c:v>0.1174</c:v>
                </c:pt>
                <c:pt idx="8">
                  <c:v>0.1538</c:v>
                </c:pt>
                <c:pt idx="9">
                  <c:v>0.2204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834486048"/>
        <c:axId val="1834106400"/>
      </c:barChart>
      <c:catAx>
        <c:axId val="18344860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4106400"/>
        <c:crosses val="autoZero"/>
        <c:auto val="1"/>
        <c:lblAlgn val="ctr"/>
        <c:lblOffset val="100"/>
        <c:noMultiLvlLbl val="0"/>
      </c:catAx>
      <c:valAx>
        <c:axId val="1834106400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34486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Sears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'product service'!$B$1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00FF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'product service'!$B$2</c:f>
                  <c:strCache>
                    <c:ptCount val="1"/>
                    <c:pt idx="0">
                      <c:v>10.59%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{A30EA9A8-A0AC-D040-B89A-076A7F1F770E}</c15:txfldGUID>
                      <c15:f>'product service'!$B$2</c15:f>
                      <c15:dlblFieldTableCache>
                        <c:ptCount val="1"/>
                        <c:pt idx="0">
                          <c:v>10.59%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'product service'!$B$3</c:f>
                  <c:strCache>
                    <c:ptCount val="1"/>
                    <c:pt idx="0">
                      <c:v>11.28%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{FF733171-ACE2-5345-B8EA-B07BD99CF4DD}</c15:txfldGUID>
                      <c15:f>'product service'!$B$3</c15:f>
                      <c15:dlblFieldTableCache>
                        <c:ptCount val="1"/>
                        <c:pt idx="0">
                          <c:v>11.28%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'product service'!$B$4</c:f>
                  <c:strCache>
                    <c:ptCount val="1"/>
                    <c:pt idx="0">
                      <c:v>11.35%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{D907107D-4657-7F48-91F5-1180ACB91F79}</c15:txfldGUID>
                      <c15:f>'product service'!$B$4</c15:f>
                      <c15:dlblFieldTableCache>
                        <c:ptCount val="1"/>
                        <c:pt idx="0">
                          <c:v>11.35%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'product service'!$B$5</c:f>
                  <c:strCache>
                    <c:ptCount val="1"/>
                    <c:pt idx="0">
                      <c:v>11.58%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{41ED73D7-693A-9043-9633-1BB1770681E2}</c15:txfldGUID>
                      <c15:f>'product service'!$B$5</c15:f>
                      <c15:dlblFieldTableCache>
                        <c:ptCount val="1"/>
                        <c:pt idx="0">
                          <c:v>11.58%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'product service'!$B$6</c:f>
                  <c:strCache>
                    <c:ptCount val="1"/>
                    <c:pt idx="0">
                      <c:v>11.77%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{84754E70-717D-B442-BF0F-4FD621CF5671}</c15:txfldGUID>
                      <c15:f>'product service'!$B$6</c15:f>
                      <c15:dlblFieldTableCache>
                        <c:ptCount val="1"/>
                        <c:pt idx="0">
                          <c:v>11.77%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'product service'!$B$7</c:f>
                  <c:strCache>
                    <c:ptCount val="1"/>
                    <c:pt idx="0">
                      <c:v>13.56%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{1E4A2FD1-6A85-6846-86B8-44CDB2F14A9C}</c15:txfldGUID>
                      <c15:f>'product service'!$B$7</c15:f>
                      <c15:dlblFieldTableCache>
                        <c:ptCount val="1"/>
                        <c:pt idx="0">
                          <c:v>13.56%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'product service'!$B$8</c:f>
                  <c:strCache>
                    <c:ptCount val="1"/>
                    <c:pt idx="0">
                      <c:v>14.47%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{A5DAB5DF-8A47-C04B-8BDE-1DEB163E01CB}</c15:txfldGUID>
                      <c15:f>'product service'!$B$8</c15:f>
                      <c15:dlblFieldTableCache>
                        <c:ptCount val="1"/>
                        <c:pt idx="0">
                          <c:v>14.47%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'product service'!$B$9</c:f>
                  <c:strCache>
                    <c:ptCount val="1"/>
                    <c:pt idx="0">
                      <c:v>14.92%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{F79C1236-DA80-9B4E-AEA9-13F093D6C5ED}</c15:txfldGUID>
                      <c15:f>'product service'!$B$9</c15:f>
                      <c15:dlblFieldTableCache>
                        <c:ptCount val="1"/>
                        <c:pt idx="0">
                          <c:v>14.92%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'product service'!$B$10</c:f>
                  <c:strCache>
                    <c:ptCount val="1"/>
                    <c:pt idx="0">
                      <c:v>15.67%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{7D171EC7-4AE4-AA48-80B3-EE474FE70269}</c15:txfldGUID>
                      <c15:f>'product service'!$B$10</c15:f>
                      <c15:dlblFieldTableCache>
                        <c:ptCount val="1"/>
                        <c:pt idx="0">
                          <c:v>15.67%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'product service'!$B$11</c:f>
                  <c:strCache>
                    <c:ptCount val="1"/>
                    <c:pt idx="0">
                      <c:v>38.36%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{878CA484-3991-9E41-9972-D97E8D5463D6}</c15:txfldGUID>
                      <c15:f>'product service'!$B$11</c15:f>
                      <c15:dlblFieldTableCache>
                        <c:ptCount val="1"/>
                        <c:pt idx="0">
                          <c:v>38.36%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'product service'!$A$2:$A$11</c:f>
              <c:strCache>
                <c:ptCount val="10"/>
                <c:pt idx="0">
                  <c:v>Samsung Mobile</c:v>
                </c:pt>
                <c:pt idx="1">
                  <c:v>Xbox</c:v>
                </c:pt>
                <c:pt idx="2">
                  <c:v>Facebook</c:v>
                </c:pt>
                <c:pt idx="3">
                  <c:v>Intel</c:v>
                </c:pt>
                <c:pt idx="4">
                  <c:v>AT&amp;T</c:v>
                </c:pt>
                <c:pt idx="5">
                  <c:v>Google Play</c:v>
                </c:pt>
                <c:pt idx="6">
                  <c:v>Nike</c:v>
                </c:pt>
                <c:pt idx="7">
                  <c:v>Samsung Mobile US</c:v>
                </c:pt>
                <c:pt idx="8">
                  <c:v>Apple Music</c:v>
                </c:pt>
                <c:pt idx="9">
                  <c:v>YouTube</c:v>
                </c:pt>
              </c:strCache>
            </c:strRef>
          </c:cat>
          <c:val>
            <c:numRef>
              <c:f>'product service'!$B$2:$B$11</c:f>
              <c:numCache>
                <c:formatCode>0.00%</c:formatCode>
                <c:ptCount val="10"/>
                <c:pt idx="0">
                  <c:v>0.1059</c:v>
                </c:pt>
                <c:pt idx="1">
                  <c:v>0.1128</c:v>
                </c:pt>
                <c:pt idx="2">
                  <c:v>0.1135</c:v>
                </c:pt>
                <c:pt idx="3">
                  <c:v>0.1158</c:v>
                </c:pt>
                <c:pt idx="4">
                  <c:v>0.1177</c:v>
                </c:pt>
                <c:pt idx="5">
                  <c:v>0.1356</c:v>
                </c:pt>
                <c:pt idx="6">
                  <c:v>0.1447</c:v>
                </c:pt>
                <c:pt idx="7">
                  <c:v>0.1492</c:v>
                </c:pt>
                <c:pt idx="8">
                  <c:v>0.1567</c:v>
                </c:pt>
                <c:pt idx="9">
                  <c:v>0.3836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07818192"/>
        <c:axId val="-2007822896"/>
      </c:barChart>
      <c:catAx>
        <c:axId val="-20078181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7822896"/>
        <c:crosses val="autoZero"/>
        <c:auto val="1"/>
        <c:lblAlgn val="ctr"/>
        <c:lblOffset val="100"/>
        <c:noMultiLvlLbl val="0"/>
      </c:catAx>
      <c:valAx>
        <c:axId val="-2007822896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781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Lowe’s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'product service'!$B$1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B8860B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'product service'!$B$2</c:f>
                  <c:strCache>
                    <c:ptCount val="1"/>
                    <c:pt idx="0">
                      <c:v>6.77%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{C373303A-AEAE-2446-990A-2F483DCA003B}</c15:txfldGUID>
                      <c15:f>'product service'!$B$2</c15:f>
                      <c15:dlblFieldTableCache>
                        <c:ptCount val="1"/>
                        <c:pt idx="0">
                          <c:v>6.77%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'product service'!$B$3</c:f>
                  <c:strCache>
                    <c:ptCount val="1"/>
                    <c:pt idx="0">
                      <c:v>7.04%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{681A5C8A-169E-304C-B6A5-0F6E4F3B8AB0}</c15:txfldGUID>
                      <c15:f>'product service'!$B$3</c15:f>
                      <c15:dlblFieldTableCache>
                        <c:ptCount val="1"/>
                        <c:pt idx="0">
                          <c:v>7.04%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'product service'!$B$4</c:f>
                  <c:strCache>
                    <c:ptCount val="1"/>
                    <c:pt idx="0">
                      <c:v>7.33%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{ACE7DEA5-9683-1D4B-9B13-C927A2E8151D}</c15:txfldGUID>
                      <c15:f>'product service'!$B$4</c15:f>
                      <c15:dlblFieldTableCache>
                        <c:ptCount val="1"/>
                        <c:pt idx="0">
                          <c:v>7.33%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'product service'!$B$5</c:f>
                  <c:strCache>
                    <c:ptCount val="1"/>
                    <c:pt idx="0">
                      <c:v>7.58%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{96717F33-596E-0144-96A4-0E5340CDE57D}</c15:txfldGUID>
                      <c15:f>'product service'!$B$5</c15:f>
                      <c15:dlblFieldTableCache>
                        <c:ptCount val="1"/>
                        <c:pt idx="0">
                          <c:v>7.58%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'product service'!$B$6</c:f>
                  <c:strCache>
                    <c:ptCount val="1"/>
                    <c:pt idx="0">
                      <c:v>8.00%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{267DEFD6-EA64-5F40-B20D-3CFD65D2CD77}</c15:txfldGUID>
                      <c15:f>'product service'!$B$6</c15:f>
                      <c15:dlblFieldTableCache>
                        <c:ptCount val="1"/>
                        <c:pt idx="0">
                          <c:v>8.00%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'product service'!$B$7</c:f>
                  <c:strCache>
                    <c:ptCount val="1"/>
                    <c:pt idx="0">
                      <c:v>8.85%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{093DC585-1891-CF4A-80EE-67957DA4CC55}</c15:txfldGUID>
                      <c15:f>'product service'!$B$7</c15:f>
                      <c15:dlblFieldTableCache>
                        <c:ptCount val="1"/>
                        <c:pt idx="0">
                          <c:v>8.85%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'product service'!$B$8</c:f>
                  <c:strCache>
                    <c:ptCount val="1"/>
                    <c:pt idx="0">
                      <c:v>8.99%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{BD9FD1CA-95FC-8940-89D6-4AFA64F32EC5}</c15:txfldGUID>
                      <c15:f>'product service'!$B$8</c15:f>
                      <c15:dlblFieldTableCache>
                        <c:ptCount val="1"/>
                        <c:pt idx="0">
                          <c:v>8.99%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'product service'!$B$9</c:f>
                  <c:strCache>
                    <c:ptCount val="1"/>
                    <c:pt idx="0">
                      <c:v>9.11%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{8F4C39BF-1EEE-E540-8A56-DE81C7BA3262}</c15:txfldGUID>
                      <c15:f>'product service'!$B$9</c15:f>
                      <c15:dlblFieldTableCache>
                        <c:ptCount val="1"/>
                        <c:pt idx="0">
                          <c:v>9.11%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'product service'!$B$10</c:f>
                  <c:strCache>
                    <c:ptCount val="1"/>
                    <c:pt idx="0">
                      <c:v>9.14%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{49BCEEC4-41D5-C64E-970E-0B934549777B}</c15:txfldGUID>
                      <c15:f>'product service'!$B$10</c15:f>
                      <c15:dlblFieldTableCache>
                        <c:ptCount val="1"/>
                        <c:pt idx="0">
                          <c:v>9.14%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'product service'!$B$11</c:f>
                  <c:strCache>
                    <c:ptCount val="1"/>
                    <c:pt idx="0">
                      <c:v>23.70%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{D38C16D6-D6A1-604F-84EF-64BC638CDD5B}</c15:txfldGUID>
                      <c15:f>'product service'!$B$11</c15:f>
                      <c15:dlblFieldTableCache>
                        <c:ptCount val="1"/>
                        <c:pt idx="0">
                          <c:v>23.70%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'product service'!$A$2:$A$11</c:f>
              <c:strCache>
                <c:ptCount val="10"/>
                <c:pt idx="0">
                  <c:v>Intel</c:v>
                </c:pt>
                <c:pt idx="1">
                  <c:v>Xbox</c:v>
                </c:pt>
                <c:pt idx="2">
                  <c:v>Facebook</c:v>
                </c:pt>
                <c:pt idx="3">
                  <c:v>Google Play</c:v>
                </c:pt>
                <c:pt idx="4">
                  <c:v>AT&amp;T</c:v>
                </c:pt>
                <c:pt idx="5">
                  <c:v>Nike</c:v>
                </c:pt>
                <c:pt idx="6">
                  <c:v>Apple Music</c:v>
                </c:pt>
                <c:pt idx="7">
                  <c:v>Sherwin-Williams</c:v>
                </c:pt>
                <c:pt idx="8">
                  <c:v>Samsung Mobile US</c:v>
                </c:pt>
                <c:pt idx="9">
                  <c:v>YouTube</c:v>
                </c:pt>
              </c:strCache>
            </c:strRef>
          </c:cat>
          <c:val>
            <c:numRef>
              <c:f>'product service'!$B$2:$B$11</c:f>
              <c:numCache>
                <c:formatCode>0.00%</c:formatCode>
                <c:ptCount val="10"/>
                <c:pt idx="0">
                  <c:v>0.0677</c:v>
                </c:pt>
                <c:pt idx="1">
                  <c:v>0.0704</c:v>
                </c:pt>
                <c:pt idx="2">
                  <c:v>0.0733</c:v>
                </c:pt>
                <c:pt idx="3">
                  <c:v>0.0758</c:v>
                </c:pt>
                <c:pt idx="4">
                  <c:v>0.08</c:v>
                </c:pt>
                <c:pt idx="5">
                  <c:v>0.0885</c:v>
                </c:pt>
                <c:pt idx="6">
                  <c:v>0.0899</c:v>
                </c:pt>
                <c:pt idx="7">
                  <c:v>0.0911</c:v>
                </c:pt>
                <c:pt idx="8">
                  <c:v>0.0914</c:v>
                </c:pt>
                <c:pt idx="9">
                  <c:v>0.237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1992003696"/>
        <c:axId val="1991706416"/>
      </c:barChart>
      <c:catAx>
        <c:axId val="19920036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1706416"/>
        <c:crosses val="autoZero"/>
        <c:auto val="1"/>
        <c:lblAlgn val="ctr"/>
        <c:lblOffset val="100"/>
        <c:noMultiLvlLbl val="0"/>
      </c:catAx>
      <c:valAx>
        <c:axId val="1991706416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9200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J.C. Penney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'product service'!$B$1</c:f>
              <c:strCache>
                <c:ptCount val="1"/>
                <c:pt idx="0">
                  <c:v>numbers</c:v>
                </c:pt>
              </c:strCache>
            </c:strRef>
          </c:tx>
          <c:spPr>
            <a:solidFill>
              <a:srgbClr val="006400"/>
            </a:solidFill>
            <a:ln>
              <a:solidFill>
                <a:schemeClr val="tx1"/>
              </a:solidFill>
            </a:ln>
            <a:effectLst/>
          </c:spPr>
          <c:invertIfNegative val="0"/>
          <c:dLbls>
            <c:dLbl>
              <c:idx val="0"/>
              <c:layout/>
              <c:tx>
                <c:strRef>
                  <c:f>'product service'!$B$2</c:f>
                  <c:strCache>
                    <c:ptCount val="1"/>
                    <c:pt idx="0">
                      <c:v>6.84%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{95771FD6-6483-9045-9AF4-2F092A2A6098}</c15:txfldGUID>
                      <c15:f>'product service'!$B$2</c15:f>
                      <c15:dlblFieldTableCache>
                        <c:ptCount val="1"/>
                        <c:pt idx="0">
                          <c:v>6.84%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1"/>
              <c:layout/>
              <c:tx>
                <c:strRef>
                  <c:f>'product service'!$B$3</c:f>
                  <c:strCache>
                    <c:ptCount val="1"/>
                    <c:pt idx="0">
                      <c:v>7.05%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{2DD710F2-3697-C145-B546-FE03E3028C9C}</c15:txfldGUID>
                      <c15:f>'product service'!$B$3</c15:f>
                      <c15:dlblFieldTableCache>
                        <c:ptCount val="1"/>
                        <c:pt idx="0">
                          <c:v>7.05%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2"/>
              <c:layout/>
              <c:tx>
                <c:strRef>
                  <c:f>'product service'!$B$4</c:f>
                  <c:strCache>
                    <c:ptCount val="1"/>
                    <c:pt idx="0">
                      <c:v>7.68%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{5DA2D50D-C2D6-5C43-BF36-5AADB369F101}</c15:txfldGUID>
                      <c15:f>'product service'!$B$4</c15:f>
                      <c15:dlblFieldTableCache>
                        <c:ptCount val="1"/>
                        <c:pt idx="0">
                          <c:v>7.68%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3"/>
              <c:layout/>
              <c:tx>
                <c:strRef>
                  <c:f>'product service'!$B$5</c:f>
                  <c:strCache>
                    <c:ptCount val="1"/>
                    <c:pt idx="0">
                      <c:v>8.77%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{5B24A645-1F76-B84F-9522-8EBB81FFEB39}</c15:txfldGUID>
                      <c15:f>'product service'!$B$5</c15:f>
                      <c15:dlblFieldTableCache>
                        <c:ptCount val="1"/>
                        <c:pt idx="0">
                          <c:v>8.77%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4"/>
              <c:layout/>
              <c:tx>
                <c:strRef>
                  <c:f>'product service'!$B$6</c:f>
                  <c:strCache>
                    <c:ptCount val="1"/>
                    <c:pt idx="0">
                      <c:v>8.98%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{FFC02877-01D9-F345-8E1C-832075975F62}</c15:txfldGUID>
                      <c15:f>'product service'!$B$6</c15:f>
                      <c15:dlblFieldTableCache>
                        <c:ptCount val="1"/>
                        <c:pt idx="0">
                          <c:v>8.98%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5"/>
              <c:layout/>
              <c:tx>
                <c:strRef>
                  <c:f>'product service'!$B$7</c:f>
                  <c:strCache>
                    <c:ptCount val="1"/>
                    <c:pt idx="0">
                      <c:v>10.14%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{D019C3FE-0491-E948-A534-FC772405B6BF}</c15:txfldGUID>
                      <c15:f>'product service'!$B$7</c15:f>
                      <c15:dlblFieldTableCache>
                        <c:ptCount val="1"/>
                        <c:pt idx="0">
                          <c:v>10.14%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6"/>
              <c:layout/>
              <c:tx>
                <c:strRef>
                  <c:f>'product service'!$B$8</c:f>
                  <c:strCache>
                    <c:ptCount val="1"/>
                    <c:pt idx="0">
                      <c:v>12.01%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{5D973BC6-0A40-1845-B1DC-EDB803F0EA2A}</c15:txfldGUID>
                      <c15:f>'product service'!$B$8</c15:f>
                      <c15:dlblFieldTableCache>
                        <c:ptCount val="1"/>
                        <c:pt idx="0">
                          <c:v>12.01%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7"/>
              <c:layout/>
              <c:tx>
                <c:strRef>
                  <c:f>'product service'!$B$9</c:f>
                  <c:strCache>
                    <c:ptCount val="1"/>
                    <c:pt idx="0">
                      <c:v>12.39%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{E6199E99-A997-944C-9130-38FB22713100}</c15:txfldGUID>
                      <c15:f>'product service'!$B$9</c15:f>
                      <c15:dlblFieldTableCache>
                        <c:ptCount val="1"/>
                        <c:pt idx="0">
                          <c:v>12.39%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8"/>
              <c:layout/>
              <c:tx>
                <c:strRef>
                  <c:f>'product service'!$B$10</c:f>
                  <c:strCache>
                    <c:ptCount val="1"/>
                    <c:pt idx="0">
                      <c:v>13.08%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{4793BD7F-5A37-6A46-A051-2A2BCC9C021E}</c15:txfldGUID>
                      <c15:f>'product service'!$B$10</c15:f>
                      <c15:dlblFieldTableCache>
                        <c:ptCount val="1"/>
                        <c:pt idx="0">
                          <c:v>13.08%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dLbl>
              <c:idx val="9"/>
              <c:layout/>
              <c:tx>
                <c:strRef>
                  <c:f>'product service'!$B$11</c:f>
                  <c:strCache>
                    <c:ptCount val="1"/>
                    <c:pt idx="0">
                      <c:v>34.05%</c:v>
                    </c:pt>
                  </c:strCache>
                </c:strRef>
              </c:tx>
              <c:numFmt formatCode="0%" sourceLinked="0"/>
              <c:spPr>
                <a:solidFill>
                  <a:schemeClr val="tx1"/>
                </a:solidFill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>
                    <c15:dlblFTEntry>
                      <c15:txfldGUID>{861B4E63-562B-FD4E-8C3B-7D4D8FC51A15}</c15:txfldGUID>
                      <c15:f>'product service'!$B$11</c15:f>
                      <c15:dlblFieldTableCache>
                        <c:ptCount val="1"/>
                        <c:pt idx="0">
                          <c:v>34.05%</c:v>
                        </c:pt>
                      </c15:dlblFieldTableCache>
                    </c15:dlblFTEntry>
                  </c15:dlblFieldTable>
                  <c15:showDataLabelsRange val="0"/>
                </c:ext>
              </c:extLst>
            </c:dLbl>
            <c:spPr>
              <a:solidFill>
                <a:schemeClr val="tx1"/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'product service'!$A$2:$A$11</c:f>
              <c:strCache>
                <c:ptCount val="10"/>
                <c:pt idx="0">
                  <c:v>App Store</c:v>
                </c:pt>
                <c:pt idx="1">
                  <c:v>Intel</c:v>
                </c:pt>
                <c:pt idx="2">
                  <c:v>Facebook</c:v>
                </c:pt>
                <c:pt idx="3">
                  <c:v>Xbox</c:v>
                </c:pt>
                <c:pt idx="4">
                  <c:v>AT&amp;T</c:v>
                </c:pt>
                <c:pt idx="5">
                  <c:v>Google Play</c:v>
                </c:pt>
                <c:pt idx="6">
                  <c:v>Nike</c:v>
                </c:pt>
                <c:pt idx="7">
                  <c:v>Samsung Mobile US</c:v>
                </c:pt>
                <c:pt idx="8">
                  <c:v>Apple Music</c:v>
                </c:pt>
                <c:pt idx="9">
                  <c:v>YouTube</c:v>
                </c:pt>
              </c:strCache>
            </c:strRef>
          </c:cat>
          <c:val>
            <c:numRef>
              <c:f>'product service'!$B$2:$B$11</c:f>
              <c:numCache>
                <c:formatCode>0.00%</c:formatCode>
                <c:ptCount val="10"/>
                <c:pt idx="0">
                  <c:v>0.0684</c:v>
                </c:pt>
                <c:pt idx="1">
                  <c:v>0.0705</c:v>
                </c:pt>
                <c:pt idx="2">
                  <c:v>0.0768</c:v>
                </c:pt>
                <c:pt idx="3">
                  <c:v>0.0877</c:v>
                </c:pt>
                <c:pt idx="4">
                  <c:v>0.0898</c:v>
                </c:pt>
                <c:pt idx="5">
                  <c:v>0.1014</c:v>
                </c:pt>
                <c:pt idx="6">
                  <c:v>0.1201</c:v>
                </c:pt>
                <c:pt idx="7">
                  <c:v>0.1239</c:v>
                </c:pt>
                <c:pt idx="8">
                  <c:v>0.1308</c:v>
                </c:pt>
                <c:pt idx="9">
                  <c:v>0.3405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"/>
        <c:axId val="-2007956928"/>
        <c:axId val="-2007962080"/>
      </c:barChart>
      <c:catAx>
        <c:axId val="-20079569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7962080"/>
        <c:crosses val="autoZero"/>
        <c:auto val="1"/>
        <c:lblAlgn val="ctr"/>
        <c:lblOffset val="100"/>
        <c:noMultiLvlLbl val="0"/>
      </c:catAx>
      <c:valAx>
        <c:axId val="-2007962080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0795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200" b="1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9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5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6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7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8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9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3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4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5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6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7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8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3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C9FAE3-EA68-F149-A7FC-8226C81B5063}" type="datetimeFigureOut">
              <a:rPr lang="en-US" smtClean="0"/>
              <a:t>7/21/16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A0A87-D082-464C-AB01-091979023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2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603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1439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099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780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250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692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119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28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58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357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01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AA0A87-D082-464C-AB01-09197902365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300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ctr">
            <a:normAutofit/>
          </a:bodyPr>
          <a:lstStyle>
            <a:lvl1pPr algn="ctr">
              <a:defRPr sz="5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52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90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230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993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>
            <a:normAutofit/>
          </a:bodyPr>
          <a:lstStyle>
            <a:lvl1pPr>
              <a:defRPr sz="5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67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01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ctr"/>
          <a:lstStyle>
            <a:lvl1pPr marL="0" indent="0" algn="ctr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836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610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325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31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9C443-4DCC-564F-9B23-379F2C02D8DE}" type="datetimeFigureOut">
              <a:rPr lang="en-US" smtClean="0"/>
              <a:t>7/21/16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18726D-27F2-A441-86B8-B75F2B4C5F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429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A4A9C443-4DCC-564F-9B23-379F2C02D8DE}" type="datetimeFigureOut">
              <a:rPr lang="en-US" smtClean="0"/>
              <a:pPr/>
              <a:t>7/21/16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fld id="{5618726D-27F2-A441-86B8-B75F2B4C5F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79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4" Type="http://schemas.openxmlformats.org/officeDocument/2006/relationships/chart" Target="../charts/chart2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4" Type="http://schemas.openxmlformats.org/officeDocument/2006/relationships/chart" Target="../charts/chart2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28.xml"/><Relationship Id="rId3" Type="http://schemas.openxmlformats.org/officeDocument/2006/relationships/chart" Target="../charts/chart2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3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5.xml"/><Relationship Id="rId4" Type="http://schemas.openxmlformats.org/officeDocument/2006/relationships/chart" Target="../charts/chart36.xm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4" Type="http://schemas.openxmlformats.org/officeDocument/2006/relationships/chart" Target="../charts/chart38.xm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9.xml"/><Relationship Id="rId4" Type="http://schemas.openxmlformats.org/officeDocument/2006/relationships/chart" Target="../charts/chart40.xm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1.xml"/><Relationship Id="rId4" Type="http://schemas.openxmlformats.org/officeDocument/2006/relationships/chart" Target="../charts/chart42.xm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3.xml"/><Relationship Id="rId4" Type="http://schemas.openxmlformats.org/officeDocument/2006/relationships/chart" Target="../charts/chart44.xm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4" Type="http://schemas.openxmlformats.org/officeDocument/2006/relationships/chart" Target="../charts/chart46.xm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47.xml"/><Relationship Id="rId3" Type="http://schemas.openxmlformats.org/officeDocument/2006/relationships/chart" Target="../charts/chart4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49.xml"/><Relationship Id="rId3" Type="http://schemas.openxmlformats.org/officeDocument/2006/relationships/chart" Target="../charts/chart5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52.xml"/><Relationship Id="rId3" Type="http://schemas.openxmlformats.org/officeDocument/2006/relationships/chart" Target="../charts/chart5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hart" Target="../charts/chart54.xml"/><Relationship Id="rId3" Type="http://schemas.openxmlformats.org/officeDocument/2006/relationships/chart" Target="../charts/chart5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4" Type="http://schemas.openxmlformats.org/officeDocument/2006/relationships/chart" Target="../charts/chart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4" Type="http://schemas.openxmlformats.org/officeDocument/2006/relationships/chart" Target="../charts/chart1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4" Type="http://schemas.openxmlformats.org/officeDocument/2006/relationships/chart" Target="../charts/chart1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chart" Target="../charts/chart1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4" Type="http://schemas.openxmlformats.org/officeDocument/2006/relationships/chart" Target="../charts/chart2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7800" y="1752600"/>
            <a:ext cx="9144000" cy="2387600"/>
          </a:xfrm>
        </p:spPr>
        <p:txBody>
          <a:bodyPr/>
          <a:lstStyle/>
          <a:p>
            <a:r>
              <a:rPr lang="en-US" dirty="0" smtClean="0"/>
              <a:t>Sears and K-Mart</a:t>
            </a:r>
            <a:br>
              <a:rPr lang="en-US" dirty="0" smtClean="0"/>
            </a:br>
            <a:r>
              <a:rPr lang="en-US" dirty="0" smtClean="0"/>
              <a:t>Pitch Research 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63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5075"/>
          </a:xfrm>
        </p:spPr>
        <p:txBody>
          <a:bodyPr/>
          <a:lstStyle/>
          <a:p>
            <a:r>
              <a:rPr lang="en-US" dirty="0"/>
              <a:t>Major </a:t>
            </a:r>
            <a:r>
              <a:rPr lang="en-US" dirty="0" smtClean="0"/>
              <a:t>Public Figures Followed </a:t>
            </a:r>
            <a:r>
              <a:rPr lang="en-US" dirty="0"/>
              <a:t>by Sears, J.C. Penney, and Lowe’s Online Audiences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8409288"/>
              </p:ext>
            </p:extLst>
          </p:nvPr>
        </p:nvGraphicFramePr>
        <p:xfrm>
          <a:off x="594360" y="1600200"/>
          <a:ext cx="367284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0186898"/>
              </p:ext>
            </p:extLst>
          </p:nvPr>
        </p:nvGraphicFramePr>
        <p:xfrm>
          <a:off x="42672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1896961"/>
              </p:ext>
            </p:extLst>
          </p:nvPr>
        </p:nvGraphicFramePr>
        <p:xfrm>
          <a:off x="7940040" y="1615440"/>
          <a:ext cx="3642360" cy="3642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46395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5075"/>
          </a:xfrm>
        </p:spPr>
        <p:txBody>
          <a:bodyPr/>
          <a:lstStyle/>
          <a:p>
            <a:r>
              <a:rPr lang="en-US" dirty="0"/>
              <a:t>Major </a:t>
            </a:r>
            <a:r>
              <a:rPr lang="en-US" dirty="0" smtClean="0"/>
              <a:t>Athletes Followed </a:t>
            </a:r>
            <a:r>
              <a:rPr lang="en-US" dirty="0"/>
              <a:t>by Sears, J.C. Penney, and Lowe’s Online Audiences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871654"/>
              </p:ext>
            </p:extLst>
          </p:nvPr>
        </p:nvGraphicFramePr>
        <p:xfrm>
          <a:off x="6096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8142881"/>
              </p:ext>
            </p:extLst>
          </p:nvPr>
        </p:nvGraphicFramePr>
        <p:xfrm>
          <a:off x="42672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0700917"/>
              </p:ext>
            </p:extLst>
          </p:nvPr>
        </p:nvGraphicFramePr>
        <p:xfrm>
          <a:off x="79248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65363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4200" cy="1325563"/>
          </a:xfrm>
        </p:spPr>
        <p:txBody>
          <a:bodyPr/>
          <a:lstStyle/>
          <a:p>
            <a:r>
              <a:rPr lang="en-US" dirty="0" smtClean="0"/>
              <a:t>Insights into Sears and Kmart </a:t>
            </a:r>
            <a:r>
              <a:rPr lang="en-US" dirty="0" smtClean="0"/>
              <a:t>US </a:t>
            </a:r>
            <a:r>
              <a:rPr lang="en-US" smtClean="0"/>
              <a:t>Social Media Audiences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51375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Word clouds of follower bio’s suggest heavy emphasis on family, positive affirmation, and fashion. They also help us identify pockets of potential micro-targeting - in this case like Christians, real estate pro’s, and animal lovers.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Unsurprisingly, women dominate the audience.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Competitors have much larger social media audiences, suggesting a strategy of micro-targeting segments of their social media communities with special deals. 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Geographic distribution of social media engagers suggests strong southern strength. It follows that prioritizing southern media outlets may lead to effective press.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506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Sears and Kmart Single Word Word Cloud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Sears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505075"/>
            <a:ext cx="5157787" cy="35147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Kmart</a:t>
            </a:r>
            <a:endParaRPr lang="en-US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05076"/>
            <a:ext cx="5183188" cy="35147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764269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Sears and Kmart </a:t>
            </a:r>
            <a:r>
              <a:rPr lang="en-US" dirty="0" smtClean="0"/>
              <a:t>Double Word </a:t>
            </a:r>
            <a:r>
              <a:rPr lang="en-US" dirty="0"/>
              <a:t>Word Cloud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Sears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505075"/>
            <a:ext cx="5157787" cy="368458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Kmart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90800"/>
            <a:ext cx="5183188" cy="35051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40431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gender distribution skews female, but this feature is more pronounced for Kmart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Sears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87527373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Kmart</a:t>
            </a:r>
            <a:endParaRPr lang="en-US" dirty="0"/>
          </a:p>
        </p:txBody>
      </p:sp>
      <p:graphicFrame>
        <p:nvGraphicFramePr>
          <p:cNvPr id="11" name="Content Placeholder 7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663912930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3895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Sears and Kmart trail JC Penney and Lowe’s on Facebook in the United States</a:t>
            </a:r>
            <a:endParaRPr lang="en-US" sz="20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49765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Sears and Kmart have similar spatial distributions of Twitter followers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Sears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505075"/>
            <a:ext cx="5157787" cy="3684588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Kmart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05075"/>
            <a:ext cx="5183188" cy="3684588"/>
          </a:xfrm>
        </p:spPr>
      </p:pic>
    </p:spTree>
    <p:extLst>
      <p:ext uri="{BB962C8B-B14F-4D97-AF65-F5344CB8AC3E}">
        <p14:creationId xmlns:p14="http://schemas.microsoft.com/office/powerpoint/2010/main" val="16646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Sears and </a:t>
            </a:r>
            <a:r>
              <a:rPr lang="en-US" dirty="0" smtClean="0"/>
              <a:t>Kmart </a:t>
            </a:r>
            <a:r>
              <a:rPr lang="en-US" dirty="0"/>
              <a:t>have similar spatial distributions of </a:t>
            </a:r>
            <a:r>
              <a:rPr lang="en-US" dirty="0" smtClean="0"/>
              <a:t>Facebook followers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Sears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788" y="2505075"/>
            <a:ext cx="5157787" cy="3684588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Kmart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05075"/>
            <a:ext cx="5183188" cy="3684588"/>
          </a:xfrm>
        </p:spPr>
      </p:pic>
    </p:spTree>
    <p:extLst>
      <p:ext uri="{BB962C8B-B14F-4D97-AF65-F5344CB8AC3E}">
        <p14:creationId xmlns:p14="http://schemas.microsoft.com/office/powerpoint/2010/main" val="60956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Comparing Social Media Density to Retail Store Density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33400" y="1825624"/>
            <a:ext cx="11277600" cy="4727576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By plotting the density of stores vs. audience, we can develop a strategic roadmap for audience development in four segments.</a:t>
            </a:r>
          </a:p>
          <a:p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Markets with above average store density AND above average audience density are the base. Events and activations will be successful here.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Markets with above average store density BUT below average audience density are the targets for audience growth. We need to target competitor audiences here. 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Markets with BELOW average store density and ABOVE average audience density are candidates for new stores. They’re also places where we should reward socially active/engaged consumers to keep them.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Markets with below average store density and below average audience density are lower priorities.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558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 Similarities Between Sears and Select Major Competitors (JC Penny and Lowe’s)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981199"/>
            <a:ext cx="10515600" cy="4572001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three companies have audiences with very similar brand and consumer tastes.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Lowe’s consumers trend a bit more toward coastal, newer shopping tastes – example IKEA and Panera.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Major media outlets, magazines and websites are also remarkably similar. Note: Walmart Today is very strong with these audiences. So is Teen Vogue, which may provide opportunities to build brand loyalty with younger audiences.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Basketball dominates the sports social graph of all three companies, suggesting NBA partnerships could bear fruit.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5420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Comparison between the Geographical Distribution of Twitter Followers and of </a:t>
            </a:r>
            <a:r>
              <a:rPr lang="en-US" dirty="0" smtClean="0"/>
              <a:t>Kmart Stores </a:t>
            </a:r>
            <a:r>
              <a:rPr lang="en-US" dirty="0"/>
              <a:t>in the United States</a:t>
            </a:r>
          </a:p>
        </p:txBody>
      </p:sp>
      <p:pic>
        <p:nvPicPr>
          <p:cNvPr id="3" name="Picture 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088" y="1690688"/>
            <a:ext cx="7735824" cy="489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972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Comparison between the Geographical Distribution of Twitter Followers and of Sears Stores in the United States</a:t>
            </a:r>
            <a:endParaRPr lang="en-US" dirty="0"/>
          </a:p>
        </p:txBody>
      </p:sp>
      <p:pic>
        <p:nvPicPr>
          <p:cNvPr id="2" name="Picture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088" y="1690688"/>
            <a:ext cx="7735824" cy="489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80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Comparison between the Geographical Distribution of Facebook Audience and of Sears Stores in the United States</a:t>
            </a:r>
            <a:endParaRPr lang="en-US" sz="2400" dirty="0"/>
          </a:p>
        </p:txBody>
      </p:sp>
      <p:pic>
        <p:nvPicPr>
          <p:cNvPr id="5" name="Picture 4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088" y="1600200"/>
            <a:ext cx="7735824" cy="489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054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Comparison between the Geographical Distribution of Facebook Audience and of </a:t>
            </a:r>
            <a:r>
              <a:rPr lang="en-US" sz="2400" dirty="0" smtClean="0"/>
              <a:t>Kmart Stores </a:t>
            </a:r>
            <a:r>
              <a:rPr lang="en-US" sz="2400" dirty="0"/>
              <a:t>in the United States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088" y="1690688"/>
            <a:ext cx="7735824" cy="481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685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Influencers and Micro-influencers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Sears and K-Mart have a combined audience of almost ~6K followers who each have 20K+ followers of their own. We should treat this group like VIP’s, create custom audiences, and deliver special deals/offers/surveys etc., especially geared at incentivizing sharing. </a:t>
            </a:r>
          </a:p>
          <a:p>
            <a:endParaRPr lang="en-US" dirty="0"/>
          </a:p>
          <a:p>
            <a:r>
              <a:rPr lang="en-US" dirty="0" smtClean="0"/>
              <a:t>Based on a sampling, 64% of these Sears influencers and 53% of K-Mart influencers are individual people and not companies. They’re especially valuable. (MOE +/- 8 with 95% confidence)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6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Distribution of </a:t>
            </a:r>
            <a:r>
              <a:rPr lang="en-US" sz="2500" dirty="0" smtClean="0"/>
              <a:t>Sears Followers by </a:t>
            </a:r>
            <a:r>
              <a:rPr lang="en-US" sz="2500" dirty="0"/>
              <a:t>Social Influence: Absolute and Proportional Numbers</a:t>
            </a:r>
          </a:p>
        </p:txBody>
      </p:sp>
      <p:graphicFrame>
        <p:nvGraphicFramePr>
          <p:cNvPr id="7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88245591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16935998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29807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Distribution of </a:t>
            </a:r>
            <a:r>
              <a:rPr lang="en-US" sz="2500" dirty="0" smtClean="0"/>
              <a:t>Kmart Followers </a:t>
            </a:r>
            <a:r>
              <a:rPr lang="en-US" sz="2500" dirty="0"/>
              <a:t>in the United States by Social Influence: Absolute and Proportional Numbers</a:t>
            </a:r>
          </a:p>
        </p:txBody>
      </p:sp>
      <p:graphicFrame>
        <p:nvGraphicFramePr>
          <p:cNvPr id="7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23700143"/>
              </p:ext>
            </p:extLst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77492767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87639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Audience Demographic Comparison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Sears/K-Mart, JC Penny, and Lowe’s have very similar digital audience income breakdowns.</a:t>
            </a:r>
          </a:p>
          <a:p>
            <a:endParaRPr lang="en-US" dirty="0"/>
          </a:p>
          <a:p>
            <a:r>
              <a:rPr lang="en-US" dirty="0" smtClean="0"/>
              <a:t>However, Sears/K-Mart trend younger than Lowe’s, while Lowe’s dominates the 35-49 age cohort. This suggests gearing efforts that compete with Lowe’s at Gen-</a:t>
            </a:r>
            <a:r>
              <a:rPr lang="en-US" dirty="0" err="1" smtClean="0"/>
              <a:t>X’ers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All three groups have a racial breakdown that mirrors expected demographics given the age and income cohorts, with a heavier-than-expected weighting toward Latinos. Engaging Latino influencers and news outlets is advised. 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845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00" dirty="0" smtClean="0"/>
              <a:t>Income Comparison of Sears and Kmart Combined Facebook Audience with Lowe’s Facebook Audience</a:t>
            </a:r>
            <a:endParaRPr lang="en-US" sz="27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Sears and Kmart Combined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Lowe’s</a:t>
            </a:r>
            <a:endParaRPr lang="en-US" dirty="0"/>
          </a:p>
        </p:txBody>
      </p:sp>
      <p:graphicFrame>
        <p:nvGraphicFramePr>
          <p:cNvPr id="12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20805323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ontent Placeholder 6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015787257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070763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Income Comparison of Sears and </a:t>
            </a:r>
            <a:r>
              <a:rPr lang="en-US" dirty="0" smtClean="0"/>
              <a:t>Kmart Combined </a:t>
            </a:r>
            <a:r>
              <a:rPr lang="en-US" dirty="0"/>
              <a:t>Facebook Audience with </a:t>
            </a:r>
            <a:r>
              <a:rPr lang="en-US" dirty="0" smtClean="0"/>
              <a:t>J.C. Penney </a:t>
            </a:r>
            <a:r>
              <a:rPr lang="en-US" dirty="0"/>
              <a:t>Facebook Audience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Sears and Kmart </a:t>
            </a:r>
            <a:r>
              <a:rPr lang="en-US" dirty="0" smtClean="0"/>
              <a:t>Combined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J.C. Penney</a:t>
            </a:r>
            <a:endParaRPr lang="en-US" dirty="0"/>
          </a:p>
        </p:txBody>
      </p:sp>
      <p:graphicFrame>
        <p:nvGraphicFramePr>
          <p:cNvPr id="9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822896501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ontent Placeholder 6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547086275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0155079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1000"/>
            <a:ext cx="10515600" cy="1235075"/>
          </a:xfrm>
        </p:spPr>
        <p:txBody>
          <a:bodyPr/>
          <a:lstStyle/>
          <a:p>
            <a:r>
              <a:rPr lang="en-US" dirty="0"/>
              <a:t>Major </a:t>
            </a:r>
            <a:r>
              <a:rPr lang="en-US" dirty="0" smtClean="0"/>
              <a:t>Companies </a:t>
            </a:r>
            <a:r>
              <a:rPr lang="en-US" dirty="0"/>
              <a:t>Followed by </a:t>
            </a:r>
            <a:r>
              <a:rPr lang="en-US" dirty="0" smtClean="0"/>
              <a:t>Sears, J.C. Penney, and Lowe’s Online Audiences</a:t>
            </a:r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871247"/>
              </p:ext>
            </p:extLst>
          </p:nvPr>
        </p:nvGraphicFramePr>
        <p:xfrm>
          <a:off x="533400" y="1622196"/>
          <a:ext cx="3733800" cy="36356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144660"/>
              </p:ext>
            </p:extLst>
          </p:nvPr>
        </p:nvGraphicFramePr>
        <p:xfrm>
          <a:off x="4267200" y="1576158"/>
          <a:ext cx="3657600" cy="36816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660499"/>
              </p:ext>
            </p:extLst>
          </p:nvPr>
        </p:nvGraphicFramePr>
        <p:xfrm>
          <a:off x="7924800" y="1653064"/>
          <a:ext cx="3657600" cy="3657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644020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00" dirty="0" smtClean="0"/>
              <a:t>Age Comparison </a:t>
            </a:r>
            <a:r>
              <a:rPr lang="en-US" sz="2700" dirty="0"/>
              <a:t>of Sears and </a:t>
            </a:r>
            <a:r>
              <a:rPr lang="en-US" sz="2700" dirty="0" smtClean="0"/>
              <a:t>Kmart Combined </a:t>
            </a:r>
            <a:r>
              <a:rPr lang="en-US" sz="2700" dirty="0"/>
              <a:t>Facebook Audience with </a:t>
            </a:r>
            <a:r>
              <a:rPr lang="en-US" sz="2700" dirty="0" smtClean="0"/>
              <a:t>Lowe’s Facebook </a:t>
            </a:r>
            <a:r>
              <a:rPr lang="en-US" sz="2700" dirty="0"/>
              <a:t>Audience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Sears and Kmart </a:t>
            </a:r>
            <a:r>
              <a:rPr lang="en-US" dirty="0" smtClean="0"/>
              <a:t>Combined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Lowe’s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5538889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ontent Placeholder 6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430880200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0092177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00" dirty="0" smtClean="0"/>
              <a:t>Age Comparison </a:t>
            </a:r>
            <a:r>
              <a:rPr lang="en-US" sz="2700" dirty="0"/>
              <a:t>of Sears and </a:t>
            </a:r>
            <a:r>
              <a:rPr lang="en-US" sz="2700" dirty="0" smtClean="0"/>
              <a:t>Kmart Combined </a:t>
            </a:r>
            <a:r>
              <a:rPr lang="en-US" sz="2700" dirty="0"/>
              <a:t>Facebook Audience with </a:t>
            </a:r>
            <a:r>
              <a:rPr lang="en-US" sz="2700" dirty="0" smtClean="0"/>
              <a:t>Lowe’s Facebook </a:t>
            </a:r>
            <a:r>
              <a:rPr lang="en-US" sz="2700" dirty="0"/>
              <a:t>Audience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Sears and Kmart </a:t>
            </a:r>
            <a:r>
              <a:rPr lang="en-US" dirty="0" smtClean="0"/>
              <a:t>Combined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J.C</a:t>
            </a:r>
            <a:r>
              <a:rPr lang="en-US" smtClean="0"/>
              <a:t>. Penney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95538889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ontent Placeholder 6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998885626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6802465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00" dirty="0" smtClean="0"/>
              <a:t>Ethnic Comparison of Sears and Kmart Combined Facebook Audience with J.C. Penney Facebook Audience</a:t>
            </a:r>
            <a:endParaRPr lang="en-US" sz="27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Sears and Kmart Combined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J.C. Penney</a:t>
            </a:r>
            <a:endParaRPr lang="en-US" dirty="0"/>
          </a:p>
        </p:txBody>
      </p:sp>
      <p:graphicFrame>
        <p:nvGraphicFramePr>
          <p:cNvPr id="12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2916263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ontent Placeholder 6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643519281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7772190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700" dirty="0" smtClean="0"/>
              <a:t>Ethnic Comparison of Sears and Kmart Combined Facebook Audience with Lowe’s Facebook Audience</a:t>
            </a:r>
            <a:endParaRPr lang="en-US" sz="270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Sears and Kmart Combined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Lowe’s</a:t>
            </a:r>
            <a:endParaRPr lang="en-US" dirty="0"/>
          </a:p>
        </p:txBody>
      </p:sp>
      <p:graphicFrame>
        <p:nvGraphicFramePr>
          <p:cNvPr id="12" name="Content Placeholder 6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552916263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3" name="Content Placeholder 6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778857159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14492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s-IS" dirty="0" smtClean="0"/>
              <a:t>Analysis of Selected Audiences on </a:t>
            </a:r>
            <a:r>
              <a:rPr lang="is-IS" dirty="0" smtClean="0"/>
              <a:t>Twitter: Lawn Care and Innovator-Entrepreneur-Execs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2057399"/>
            <a:ext cx="10515600" cy="411956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The lawn care audience is overwhelmingly female and has lower levels of social activity. Grass roots (no pun intended) engagement will be key to reaching them. 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Same goes for the innovator audience, only they’re heavily male.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Lowe’s currently dominates both these audiences online. This suggests a “peer social media acquisition” strategy where Sears strategically follows and communicates with this micro-target group… over time bringing them closer and developing better connectivity. </a:t>
            </a:r>
          </a:p>
        </p:txBody>
      </p:sp>
    </p:spTree>
    <p:extLst>
      <p:ext uri="{BB962C8B-B14F-4D97-AF65-F5344CB8AC3E}">
        <p14:creationId xmlns:p14="http://schemas.microsoft.com/office/powerpoint/2010/main" val="50175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followers interested in gardening and lawn-care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132588" y="2216942"/>
            <a:ext cx="1600200" cy="3279775"/>
          </a:xfrm>
        </p:spPr>
        <p:txBody>
          <a:bodyPr>
            <a:noAutofit/>
          </a:bodyPr>
          <a:lstStyle/>
          <a:p>
            <a:r>
              <a:rPr lang="en-US" sz="900" dirty="0" smtClean="0"/>
              <a:t>Through keyword search we identified 3,972 twitter users with keywords related to gardening or lawn-care within major retailers twitter audiences.</a:t>
            </a:r>
          </a:p>
          <a:p>
            <a:r>
              <a:rPr lang="en-US" sz="900" dirty="0" smtClean="0"/>
              <a:t>Of these 3,972, 2,808 (70.69%) had enough data to locate them as living in one of the 50 states or DC.</a:t>
            </a:r>
          </a:p>
          <a:p>
            <a:r>
              <a:rPr lang="en-US" sz="900" dirty="0" smtClean="0"/>
              <a:t>The word clouds to the left provides samples of common terms, keywords, and expressions within these users twitter bios.</a:t>
            </a:r>
          </a:p>
          <a:p>
            <a:r>
              <a:rPr lang="en-US" sz="900" dirty="0" smtClean="0"/>
              <a:t>The leftmost one is a single word cloud, while the rightmost is a bi-gram word cloud</a:t>
            </a:r>
            <a:endParaRPr lang="en-US" sz="900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324" y="1612176"/>
            <a:ext cx="4724400" cy="44192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712" y="1693862"/>
            <a:ext cx="4587240" cy="432593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720582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 smtClean="0"/>
              <a:t>Gardening and lawn-care audiences is overwhelmingly female and is not particularly active on Twitter</a:t>
            </a:r>
            <a:endParaRPr lang="en-US" sz="25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Gender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Levels of Twitter Engagement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sz="quarter" idx="4"/>
            <p:extLst/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7"/>
          <p:cNvGraphicFramePr>
            <a:graphicFrameLocks noGrp="1"/>
          </p:cNvGraphicFramePr>
          <p:nvPr>
            <p:ph sz="half" idx="2"/>
            <p:extLst/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03999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Distribution of g</a:t>
            </a:r>
            <a:r>
              <a:rPr lang="en-US" sz="2500" dirty="0" smtClean="0"/>
              <a:t>ardening and lawn-care audience in </a:t>
            </a:r>
            <a:r>
              <a:rPr lang="en-US" sz="2500" dirty="0"/>
              <a:t>the United States by </a:t>
            </a:r>
            <a:r>
              <a:rPr lang="en-US" sz="2500" dirty="0" smtClean="0"/>
              <a:t>social influence</a:t>
            </a:r>
            <a:r>
              <a:rPr lang="en-US" sz="2500" dirty="0"/>
              <a:t>: Absolute and Proportional Numbers</a:t>
            </a:r>
          </a:p>
        </p:txBody>
      </p:sp>
      <p:graphicFrame>
        <p:nvGraphicFramePr>
          <p:cNvPr id="7" name="Content Placeholder 4"/>
          <p:cNvGraphicFramePr>
            <a:graphicFrameLocks noGrp="1"/>
          </p:cNvGraphicFramePr>
          <p:nvPr>
            <p:ph sz="half" idx="1"/>
            <p:extLst/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7"/>
          <p:cNvGraphicFramePr>
            <a:graphicFrameLocks noGrp="1"/>
          </p:cNvGraphicFramePr>
          <p:nvPr>
            <p:ph sz="half" idx="2"/>
            <p:extLst/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098243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Most garden and lawn-care audiences follow exclusively Lowe’s on Twitter</a:t>
            </a:r>
            <a:endParaRPr lang="en-US" sz="2000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714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199914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Executives, Innovators, and Entrepreneurs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231120" y="2245995"/>
            <a:ext cx="1600200" cy="3279775"/>
          </a:xfrm>
        </p:spPr>
        <p:txBody>
          <a:bodyPr>
            <a:normAutofit lnSpcReduction="10000"/>
          </a:bodyPr>
          <a:lstStyle/>
          <a:p>
            <a:r>
              <a:rPr lang="en-US" sz="900" dirty="0" smtClean="0"/>
              <a:t>Through keyword search we identified 6,210  twitter users within major retailers twitter audiences that had keywords that identified them as executives, innovators, or entrepreneurs</a:t>
            </a:r>
          </a:p>
          <a:p>
            <a:r>
              <a:rPr lang="en-US" sz="900" dirty="0" smtClean="0"/>
              <a:t>Of these, 4,345 (69.96%) had enough data to locate them as living in one of the 50 states or DC.</a:t>
            </a:r>
          </a:p>
          <a:p>
            <a:r>
              <a:rPr lang="en-US" sz="900" dirty="0"/>
              <a:t>The leftmost one is a single word cloud, while the rightmost is a bi-gram word </a:t>
            </a:r>
            <a:r>
              <a:rPr lang="en-US" sz="900" dirty="0" smtClean="0"/>
              <a:t>cloud</a:t>
            </a:r>
          </a:p>
          <a:p>
            <a:r>
              <a:rPr lang="en-US" sz="900" dirty="0"/>
              <a:t>The leftmost one is a </a:t>
            </a:r>
            <a:r>
              <a:rPr lang="en-US" sz="900" dirty="0" smtClean="0"/>
              <a:t>single word word </a:t>
            </a:r>
            <a:r>
              <a:rPr lang="en-US" sz="900" dirty="0"/>
              <a:t>cloud, while the rightmost is a </a:t>
            </a:r>
            <a:r>
              <a:rPr lang="en-US" sz="900" dirty="0" smtClean="0"/>
              <a:t>bi gram </a:t>
            </a:r>
            <a:r>
              <a:rPr lang="en-US" sz="900" dirty="0"/>
              <a:t>word cloud</a:t>
            </a:r>
          </a:p>
        </p:txBody>
      </p:sp>
      <p:pic>
        <p:nvPicPr>
          <p:cNvPr id="3" name="Content Placeholder 2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564" y="1690688"/>
            <a:ext cx="4893036" cy="402431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Picture 1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690688"/>
            <a:ext cx="4876800" cy="410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234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5075"/>
          </a:xfrm>
        </p:spPr>
        <p:txBody>
          <a:bodyPr>
            <a:normAutofit/>
          </a:bodyPr>
          <a:lstStyle/>
          <a:p>
            <a:r>
              <a:rPr lang="en-US" sz="2800" dirty="0"/>
              <a:t>Major </a:t>
            </a:r>
            <a:r>
              <a:rPr lang="en-US" sz="2800" dirty="0" smtClean="0"/>
              <a:t>Food/Beverage Brands Followed </a:t>
            </a:r>
            <a:r>
              <a:rPr lang="en-US" sz="2800" dirty="0"/>
              <a:t>by Sears, J.C. Penney, and Lowe’s Online Audiences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461800"/>
              </p:ext>
            </p:extLst>
          </p:nvPr>
        </p:nvGraphicFramePr>
        <p:xfrm>
          <a:off x="601980" y="1592580"/>
          <a:ext cx="3665220" cy="36652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9470398"/>
              </p:ext>
            </p:extLst>
          </p:nvPr>
        </p:nvGraphicFramePr>
        <p:xfrm>
          <a:off x="42672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4289725"/>
              </p:ext>
            </p:extLst>
          </p:nvPr>
        </p:nvGraphicFramePr>
        <p:xfrm>
          <a:off x="7932420" y="1600200"/>
          <a:ext cx="364998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845046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 smtClean="0"/>
              <a:t>Innovators are </a:t>
            </a:r>
            <a:r>
              <a:rPr lang="en-US" sz="2500" dirty="0" smtClean="0"/>
              <a:t>slightly more likely to be male and is also not particularly active on Twitter</a:t>
            </a:r>
            <a:endParaRPr lang="en-US" sz="25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Gender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Levels of Twitter Engagement</a:t>
            </a:r>
            <a:endParaRPr lang="en-US" dirty="0"/>
          </a:p>
        </p:txBody>
      </p:sp>
      <p:graphicFrame>
        <p:nvGraphicFramePr>
          <p:cNvPr id="11" name="Content Placeholder 10"/>
          <p:cNvGraphicFramePr>
            <a:graphicFrameLocks noGrp="1"/>
          </p:cNvGraphicFramePr>
          <p:nvPr>
            <p:ph sz="quarter" idx="4"/>
            <p:extLst/>
          </p:nvPr>
        </p:nvGraphicFramePr>
        <p:xfrm>
          <a:off x="6172200" y="2505075"/>
          <a:ext cx="5183188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7"/>
          <p:cNvGraphicFramePr>
            <a:graphicFrameLocks noGrp="1"/>
          </p:cNvGraphicFramePr>
          <p:nvPr>
            <p:ph sz="half" idx="2"/>
            <p:extLst/>
          </p:nvPr>
        </p:nvGraphicFramePr>
        <p:xfrm>
          <a:off x="839788" y="2505075"/>
          <a:ext cx="5157787" cy="36845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88042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Distribution of </a:t>
            </a:r>
            <a:r>
              <a:rPr lang="en-US" sz="2500" dirty="0" smtClean="0"/>
              <a:t>innovators in </a:t>
            </a:r>
            <a:r>
              <a:rPr lang="en-US" sz="2500" dirty="0"/>
              <a:t>the United States by </a:t>
            </a:r>
            <a:r>
              <a:rPr lang="en-US" sz="2500" dirty="0" smtClean="0"/>
              <a:t>social influence</a:t>
            </a:r>
            <a:r>
              <a:rPr lang="en-US" sz="2500" dirty="0"/>
              <a:t>: Absolute and Proportional Numbers</a:t>
            </a:r>
          </a:p>
        </p:txBody>
      </p:sp>
      <p:graphicFrame>
        <p:nvGraphicFramePr>
          <p:cNvPr id="7" name="Content Placeholder 4"/>
          <p:cNvGraphicFramePr>
            <a:graphicFrameLocks noGrp="1"/>
          </p:cNvGraphicFramePr>
          <p:nvPr>
            <p:ph sz="half" idx="1"/>
            <p:extLst/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ontent Placeholder 7"/>
          <p:cNvGraphicFramePr>
            <a:graphicFrameLocks noGrp="1"/>
          </p:cNvGraphicFramePr>
          <p:nvPr>
            <p:ph sz="half" idx="2"/>
            <p:extLst/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21633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Most </a:t>
            </a:r>
            <a:r>
              <a:rPr lang="en-US" sz="2000" dirty="0" smtClean="0"/>
              <a:t>Innovators follow </a:t>
            </a:r>
            <a:r>
              <a:rPr lang="en-US" sz="2000" dirty="0" smtClean="0"/>
              <a:t>exclusively Lowe’s on Twitter</a:t>
            </a:r>
            <a:endParaRPr lang="en-US" sz="2000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796262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6800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5075"/>
          </a:xfrm>
        </p:spPr>
        <p:txBody>
          <a:bodyPr/>
          <a:lstStyle/>
          <a:p>
            <a:r>
              <a:rPr lang="en-US" dirty="0"/>
              <a:t>Major </a:t>
            </a:r>
            <a:r>
              <a:rPr lang="en-US" dirty="0" smtClean="0"/>
              <a:t>Product or Services Followed </a:t>
            </a:r>
            <a:r>
              <a:rPr lang="en-US" dirty="0"/>
              <a:t>by Sears, J.C. Penney, and Lowe’s Online Audiences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1092065"/>
              </p:ext>
            </p:extLst>
          </p:nvPr>
        </p:nvGraphicFramePr>
        <p:xfrm>
          <a:off x="6096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0166028"/>
              </p:ext>
            </p:extLst>
          </p:nvPr>
        </p:nvGraphicFramePr>
        <p:xfrm>
          <a:off x="79248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5470547"/>
              </p:ext>
            </p:extLst>
          </p:nvPr>
        </p:nvGraphicFramePr>
        <p:xfrm>
          <a:off x="42672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754207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5075"/>
          </a:xfrm>
        </p:spPr>
        <p:txBody>
          <a:bodyPr/>
          <a:lstStyle/>
          <a:p>
            <a:r>
              <a:rPr lang="en-US" dirty="0"/>
              <a:t>Major </a:t>
            </a:r>
            <a:r>
              <a:rPr lang="en-US" dirty="0" smtClean="0"/>
              <a:t>Non-Profits Followed </a:t>
            </a:r>
            <a:r>
              <a:rPr lang="en-US" dirty="0"/>
              <a:t>by Sears, J.C. Penney, and Lowe’s Online Audiences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3540257"/>
              </p:ext>
            </p:extLst>
          </p:nvPr>
        </p:nvGraphicFramePr>
        <p:xfrm>
          <a:off x="79248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349278"/>
              </p:ext>
            </p:extLst>
          </p:nvPr>
        </p:nvGraphicFramePr>
        <p:xfrm>
          <a:off x="42672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5723792"/>
              </p:ext>
            </p:extLst>
          </p:nvPr>
        </p:nvGraphicFramePr>
        <p:xfrm>
          <a:off x="632460" y="1600200"/>
          <a:ext cx="3634740" cy="3657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64375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5075"/>
          </a:xfrm>
        </p:spPr>
        <p:txBody>
          <a:bodyPr/>
          <a:lstStyle/>
          <a:p>
            <a:r>
              <a:rPr lang="en-US" dirty="0"/>
              <a:t>Major </a:t>
            </a:r>
            <a:r>
              <a:rPr lang="en-US" dirty="0" smtClean="0"/>
              <a:t>Media Outlets </a:t>
            </a:r>
            <a:r>
              <a:rPr lang="en-US" dirty="0"/>
              <a:t>Followed by Sears, J.C. Penney, and Lowe’s Online Audiences</a:t>
            </a: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735268"/>
              </p:ext>
            </p:extLst>
          </p:nvPr>
        </p:nvGraphicFramePr>
        <p:xfrm>
          <a:off x="7924800" y="1615440"/>
          <a:ext cx="3657600" cy="3642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4424011"/>
              </p:ext>
            </p:extLst>
          </p:nvPr>
        </p:nvGraphicFramePr>
        <p:xfrm>
          <a:off x="42672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9715600"/>
              </p:ext>
            </p:extLst>
          </p:nvPr>
        </p:nvGraphicFramePr>
        <p:xfrm>
          <a:off x="609600" y="1607820"/>
          <a:ext cx="3657600" cy="3649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77685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5075"/>
          </a:xfrm>
        </p:spPr>
        <p:txBody>
          <a:bodyPr/>
          <a:lstStyle/>
          <a:p>
            <a:r>
              <a:rPr lang="en-US"/>
              <a:t>Major </a:t>
            </a:r>
            <a:r>
              <a:rPr lang="en-US" smtClean="0"/>
              <a:t>Websites Followed </a:t>
            </a:r>
            <a:r>
              <a:rPr lang="en-US" dirty="0"/>
              <a:t>by Sears, J.C. Penney, and Lowe’s Online Audiences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2381716"/>
              </p:ext>
            </p:extLst>
          </p:nvPr>
        </p:nvGraphicFramePr>
        <p:xfrm>
          <a:off x="4267200" y="1607820"/>
          <a:ext cx="3657600" cy="3649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210985"/>
              </p:ext>
            </p:extLst>
          </p:nvPr>
        </p:nvGraphicFramePr>
        <p:xfrm>
          <a:off x="7924800" y="1607820"/>
          <a:ext cx="3657600" cy="3649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12188"/>
              </p:ext>
            </p:extLst>
          </p:nvPr>
        </p:nvGraphicFramePr>
        <p:xfrm>
          <a:off x="609600" y="1607820"/>
          <a:ext cx="3657600" cy="36499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72910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35075"/>
          </a:xfrm>
        </p:spPr>
        <p:txBody>
          <a:bodyPr/>
          <a:lstStyle/>
          <a:p>
            <a:r>
              <a:rPr lang="en-US" dirty="0"/>
              <a:t>Major </a:t>
            </a:r>
            <a:r>
              <a:rPr lang="en-US" dirty="0" smtClean="0"/>
              <a:t>Magazines Followed </a:t>
            </a:r>
            <a:r>
              <a:rPr lang="en-US" dirty="0"/>
              <a:t>by Sears, J.C. Penney, and Lowe’s Online Audiences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5160037"/>
              </p:ext>
            </p:extLst>
          </p:nvPr>
        </p:nvGraphicFramePr>
        <p:xfrm>
          <a:off x="79248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1323379"/>
              </p:ext>
            </p:extLst>
          </p:nvPr>
        </p:nvGraphicFramePr>
        <p:xfrm>
          <a:off x="609600" y="1600200"/>
          <a:ext cx="36576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5185687"/>
              </p:ext>
            </p:extLst>
          </p:nvPr>
        </p:nvGraphicFramePr>
        <p:xfrm>
          <a:off x="4267200" y="1615440"/>
          <a:ext cx="3657600" cy="3642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9316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1307</TotalTime>
  <Words>1413</Words>
  <Application>Microsoft Macintosh PowerPoint</Application>
  <PresentationFormat>Widescreen</PresentationFormat>
  <Paragraphs>166</Paragraphs>
  <Slides>42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6" baseType="lpstr">
      <vt:lpstr>Calibri</vt:lpstr>
      <vt:lpstr>Helvetica</vt:lpstr>
      <vt:lpstr>Arial</vt:lpstr>
      <vt:lpstr>Office Theme</vt:lpstr>
      <vt:lpstr>Sears and K-Mart Pitch Research  </vt:lpstr>
      <vt:lpstr>Audience Similarities Between Sears and Select Major Competitors (JC Penny and Lowe’s)</vt:lpstr>
      <vt:lpstr>Major Companies Followed by Sears, J.C. Penney, and Lowe’s Online Audiences</vt:lpstr>
      <vt:lpstr>Major Food/Beverage Brands Followed by Sears, J.C. Penney, and Lowe’s Online Audiences</vt:lpstr>
      <vt:lpstr>Major Product or Services Followed by Sears, J.C. Penney, and Lowe’s Online Audiences</vt:lpstr>
      <vt:lpstr>Major Non-Profits Followed by Sears, J.C. Penney, and Lowe’s Online Audiences</vt:lpstr>
      <vt:lpstr>Major Media Outlets Followed by Sears, J.C. Penney, and Lowe’s Online Audiences</vt:lpstr>
      <vt:lpstr>Major Websites Followed by Sears, J.C. Penney, and Lowe’s Online Audiences</vt:lpstr>
      <vt:lpstr>Major Magazines Followed by Sears, J.C. Penney, and Lowe’s Online Audiences</vt:lpstr>
      <vt:lpstr>Major Public Figures Followed by Sears, J.C. Penney, and Lowe’s Online Audiences</vt:lpstr>
      <vt:lpstr>Major Athletes Followed by Sears, J.C. Penney, and Lowe’s Online Audiences</vt:lpstr>
      <vt:lpstr>Insights into Sears and Kmart US Social Media Audiences</vt:lpstr>
      <vt:lpstr>Sears and Kmart Single Word Word Cloud</vt:lpstr>
      <vt:lpstr>Sears and Kmart Double Word Word Cloud</vt:lpstr>
      <vt:lpstr>The gender distribution skews female, but this feature is more pronounced for Kmart</vt:lpstr>
      <vt:lpstr>Sears and Kmart trail JC Penney and Lowe’s on Facebook in the United States</vt:lpstr>
      <vt:lpstr>Sears and Kmart have similar spatial distributions of Twitter followers</vt:lpstr>
      <vt:lpstr>Sears and Kmart have similar spatial distributions of Facebook followers</vt:lpstr>
      <vt:lpstr>Comparing Social Media Density to Retail Store Density</vt:lpstr>
      <vt:lpstr>Comparison between the Geographical Distribution of Twitter Followers and of Kmart Stores in the United States</vt:lpstr>
      <vt:lpstr>Comparison between the Geographical Distribution of Twitter Followers and of Sears Stores in the United States</vt:lpstr>
      <vt:lpstr>Comparison between the Geographical Distribution of Facebook Audience and of Sears Stores in the United States</vt:lpstr>
      <vt:lpstr>Comparison between the Geographical Distribution of Facebook Audience and of Kmart Stores in the United States</vt:lpstr>
      <vt:lpstr>Twitter Influencers and Micro-influencers</vt:lpstr>
      <vt:lpstr>Distribution of Sears Followers by Social Influence: Absolute and Proportional Numbers</vt:lpstr>
      <vt:lpstr>Distribution of Kmart Followers in the United States by Social Influence: Absolute and Proportional Numbers</vt:lpstr>
      <vt:lpstr>Online Audience Demographic Comparison</vt:lpstr>
      <vt:lpstr>Income Comparison of Sears and Kmart Combined Facebook Audience with Lowe’s Facebook Audience</vt:lpstr>
      <vt:lpstr>Income Comparison of Sears and Kmart Combined Facebook Audience with J.C. Penney Facebook Audience</vt:lpstr>
      <vt:lpstr>Age Comparison of Sears and Kmart Combined Facebook Audience with Lowe’s Facebook Audience</vt:lpstr>
      <vt:lpstr>Age Comparison of Sears and Kmart Combined Facebook Audience with Lowe’s Facebook Audience</vt:lpstr>
      <vt:lpstr>Ethnic Comparison of Sears and Kmart Combined Facebook Audience with J.C. Penney Facebook Audience</vt:lpstr>
      <vt:lpstr>Ethnic Comparison of Sears and Kmart Combined Facebook Audience with Lowe’s Facebook Audience</vt:lpstr>
      <vt:lpstr>Analysis of Selected Audiences on Twitter: Lawn Care and Innovator-Entrepreneur-Execs</vt:lpstr>
      <vt:lpstr>Twitter followers interested in gardening and lawn-care</vt:lpstr>
      <vt:lpstr>Gardening and lawn-care audiences is overwhelmingly female and is not particularly active on Twitter</vt:lpstr>
      <vt:lpstr>Distribution of gardening and lawn-care audience in the United States by social influence: Absolute and Proportional Numbers</vt:lpstr>
      <vt:lpstr>Most garden and lawn-care audiences follow exclusively Lowe’s on Twitter</vt:lpstr>
      <vt:lpstr>Twitter Executives, Innovators, and Entrepreneurs</vt:lpstr>
      <vt:lpstr>Innovators are slightly more likely to be male and is also not particularly active on Twitter</vt:lpstr>
      <vt:lpstr>Distribution of innovators in the United States by social influence: Absolute and Proportional Numbers</vt:lpstr>
      <vt:lpstr>Most Innovators follow exclusively Lowe’s on Twitter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Harro Cyranka</dc:creator>
  <cp:lastModifiedBy>Michael Moschella</cp:lastModifiedBy>
  <cp:revision>86</cp:revision>
  <dcterms:created xsi:type="dcterms:W3CDTF">2016-07-18T14:44:05Z</dcterms:created>
  <dcterms:modified xsi:type="dcterms:W3CDTF">2016-07-21T23:17:07Z</dcterms:modified>
</cp:coreProperties>
</file>

<file path=docProps/thumbnail.jpeg>
</file>